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382" r:id="rId5"/>
    <p:sldId id="364" r:id="rId6"/>
    <p:sldId id="2383" r:id="rId7"/>
    <p:sldId id="365" r:id="rId8"/>
    <p:sldId id="366" r:id="rId9"/>
    <p:sldId id="2379" r:id="rId10"/>
    <p:sldId id="2380" r:id="rId11"/>
    <p:sldId id="2381" r:id="rId12"/>
    <p:sldId id="369" r:id="rId13"/>
    <p:sldId id="491" r:id="rId14"/>
    <p:sldId id="2376" r:id="rId15"/>
    <p:sldId id="2377" r:id="rId16"/>
    <p:sldId id="23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BA0"/>
    <a:srgbClr val="EEFBE8"/>
    <a:srgbClr val="DEF5CF"/>
    <a:srgbClr val="65DCB3"/>
    <a:srgbClr val="F25244"/>
    <a:srgbClr val="FAC3C1"/>
    <a:srgbClr val="F9A8A1"/>
    <a:srgbClr val="F2B8AE"/>
    <a:srgbClr val="4884EE"/>
    <a:srgbClr val="CFA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BE9463-72DD-4871-97CB-24A41F88BE36}" v="1" dt="2025-08-22T11:13:47.0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438"/>
  </p:normalViewPr>
  <p:slideViewPr>
    <p:cSldViewPr snapToGrid="0">
      <p:cViewPr varScale="1">
        <p:scale>
          <a:sx n="50" d="100"/>
          <a:sy n="50" d="100"/>
        </p:scale>
        <p:origin x="60" y="344"/>
      </p:cViewPr>
      <p:guideLst>
        <p:guide orient="horz" pos="4110"/>
        <p:guide pos="3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6" d="100"/>
          <a:sy n="96" d="100"/>
        </p:scale>
        <p:origin x="4328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rsley, Daisy" userId="5ac53ddf-cc63-4113-955b-2f95ae3c81e5" providerId="ADAL" clId="{91BE9463-72DD-4871-97CB-24A41F88BE36}"/>
    <pc:docChg chg="modSld">
      <pc:chgData name="Horsley, Daisy" userId="5ac53ddf-cc63-4113-955b-2f95ae3c81e5" providerId="ADAL" clId="{91BE9463-72DD-4871-97CB-24A41F88BE36}" dt="2025-08-22T11:15:06.148" v="339" actId="13244"/>
      <pc:docMkLst>
        <pc:docMk/>
      </pc:docMkLst>
      <pc:sldChg chg="modSp mod">
        <pc:chgData name="Horsley, Daisy" userId="5ac53ddf-cc63-4113-955b-2f95ae3c81e5" providerId="ADAL" clId="{91BE9463-72DD-4871-97CB-24A41F88BE36}" dt="2025-08-22T11:11:46.624" v="263" actId="962"/>
        <pc:sldMkLst>
          <pc:docMk/>
          <pc:sldMk cId="1169477850" sldId="366"/>
        </pc:sldMkLst>
        <pc:spChg chg="mod">
          <ac:chgData name="Horsley, Daisy" userId="5ac53ddf-cc63-4113-955b-2f95ae3c81e5" providerId="ADAL" clId="{91BE9463-72DD-4871-97CB-24A41F88BE36}" dt="2025-08-22T11:11:46.624" v="263" actId="962"/>
          <ac:spMkLst>
            <pc:docMk/>
            <pc:sldMk cId="1169477850" sldId="366"/>
            <ac:spMk id="31" creationId="{0731B526-CE00-FD1B-A941-8D6F5329D4B7}"/>
          </ac:spMkLst>
        </pc:spChg>
        <pc:picChg chg="mod">
          <ac:chgData name="Horsley, Daisy" userId="5ac53ddf-cc63-4113-955b-2f95ae3c81e5" providerId="ADAL" clId="{91BE9463-72DD-4871-97CB-24A41F88BE36}" dt="2025-08-22T11:11:05.199" v="260" actId="962"/>
          <ac:picMkLst>
            <pc:docMk/>
            <pc:sldMk cId="1169477850" sldId="366"/>
            <ac:picMk id="27" creationId="{783CD108-F947-6B2E-ABE4-EF494CFD950E}"/>
          </ac:picMkLst>
        </pc:picChg>
      </pc:sldChg>
      <pc:sldChg chg="modSp mod">
        <pc:chgData name="Horsley, Daisy" userId="5ac53ddf-cc63-4113-955b-2f95ae3c81e5" providerId="ADAL" clId="{91BE9463-72DD-4871-97CB-24A41F88BE36}" dt="2025-08-22T11:15:06.148" v="339" actId="13244"/>
        <pc:sldMkLst>
          <pc:docMk/>
          <pc:sldMk cId="1040885916" sldId="369"/>
        </pc:sldMkLst>
        <pc:spChg chg="mod">
          <ac:chgData name="Horsley, Daisy" userId="5ac53ddf-cc63-4113-955b-2f95ae3c81e5" providerId="ADAL" clId="{91BE9463-72DD-4871-97CB-24A41F88BE36}" dt="2025-08-22T11:14:57.692" v="337" actId="962"/>
          <ac:spMkLst>
            <pc:docMk/>
            <pc:sldMk cId="1040885916" sldId="369"/>
            <ac:spMk id="5" creationId="{DF34B39A-C5D6-9C92-843B-928E7A720F9F}"/>
          </ac:spMkLst>
        </pc:spChg>
        <pc:spChg chg="mod">
          <ac:chgData name="Horsley, Daisy" userId="5ac53ddf-cc63-4113-955b-2f95ae3c81e5" providerId="ADAL" clId="{91BE9463-72DD-4871-97CB-24A41F88BE36}" dt="2025-08-22T11:15:04.280" v="338" actId="962"/>
          <ac:spMkLst>
            <pc:docMk/>
            <pc:sldMk cId="1040885916" sldId="369"/>
            <ac:spMk id="20" creationId="{2E4AF07D-6615-27D4-FFC8-B19CF8049FB3}"/>
          </ac:spMkLst>
        </pc:spChg>
        <pc:picChg chg="mod ord">
          <ac:chgData name="Horsley, Daisy" userId="5ac53ddf-cc63-4113-955b-2f95ae3c81e5" providerId="ADAL" clId="{91BE9463-72DD-4871-97CB-24A41F88BE36}" dt="2025-08-22T11:15:06.148" v="339" actId="13244"/>
          <ac:picMkLst>
            <pc:docMk/>
            <pc:sldMk cId="1040885916" sldId="369"/>
            <ac:picMk id="24" creationId="{2E1868F3-654F-3F9A-3910-BB5F922D707D}"/>
          </ac:picMkLst>
        </pc:picChg>
      </pc:sldChg>
      <pc:sldChg chg="modSp mod">
        <pc:chgData name="Horsley, Daisy" userId="5ac53ddf-cc63-4113-955b-2f95ae3c81e5" providerId="ADAL" clId="{91BE9463-72DD-4871-97CB-24A41F88BE36}" dt="2025-08-22T11:13:12.832" v="270" actId="962"/>
        <pc:sldMkLst>
          <pc:docMk/>
          <pc:sldMk cId="3972268422" sldId="2378"/>
        </pc:sldMkLst>
        <pc:grpChg chg="mod">
          <ac:chgData name="Horsley, Daisy" userId="5ac53ddf-cc63-4113-955b-2f95ae3c81e5" providerId="ADAL" clId="{91BE9463-72DD-4871-97CB-24A41F88BE36}" dt="2025-08-22T11:13:12.832" v="270" actId="962"/>
          <ac:grpSpMkLst>
            <pc:docMk/>
            <pc:sldMk cId="3972268422" sldId="2378"/>
            <ac:grpSpMk id="5" creationId="{69BA43DB-4509-A861-6B9F-D213F873C006}"/>
          </ac:grpSpMkLst>
        </pc:grpChg>
      </pc:sldChg>
      <pc:sldChg chg="modSp mod">
        <pc:chgData name="Horsley, Daisy" userId="5ac53ddf-cc63-4113-955b-2f95ae3c81e5" providerId="ADAL" clId="{91BE9463-72DD-4871-97CB-24A41F88BE36}" dt="2025-08-22T11:14:41.278" v="336" actId="13244"/>
        <pc:sldMkLst>
          <pc:docMk/>
          <pc:sldMk cId="1852551396" sldId="2379"/>
        </pc:sldMkLst>
        <pc:spChg chg="mod">
          <ac:chgData name="Horsley, Daisy" userId="5ac53ddf-cc63-4113-955b-2f95ae3c81e5" providerId="ADAL" clId="{91BE9463-72DD-4871-97CB-24A41F88BE36}" dt="2025-08-22T11:14:20.052" v="330" actId="962"/>
          <ac:spMkLst>
            <pc:docMk/>
            <pc:sldMk cId="1852551396" sldId="2379"/>
            <ac:spMk id="4" creationId="{B32A3204-AB0D-657F-EADE-BC30D926F865}"/>
          </ac:spMkLst>
        </pc:spChg>
        <pc:spChg chg="mod">
          <ac:chgData name="Horsley, Daisy" userId="5ac53ddf-cc63-4113-955b-2f95ae3c81e5" providerId="ADAL" clId="{91BE9463-72DD-4871-97CB-24A41F88BE36}" dt="2025-08-22T11:14:23.325" v="331" actId="962"/>
          <ac:spMkLst>
            <pc:docMk/>
            <pc:sldMk cId="1852551396" sldId="2379"/>
            <ac:spMk id="6" creationId="{175801E9-D391-A90A-B9A6-7A3B96EC836E}"/>
          </ac:spMkLst>
        </pc:spChg>
        <pc:spChg chg="mod">
          <ac:chgData name="Horsley, Daisy" userId="5ac53ddf-cc63-4113-955b-2f95ae3c81e5" providerId="ADAL" clId="{91BE9463-72DD-4871-97CB-24A41F88BE36}" dt="2025-08-22T11:14:24.653" v="332" actId="962"/>
          <ac:spMkLst>
            <pc:docMk/>
            <pc:sldMk cId="1852551396" sldId="2379"/>
            <ac:spMk id="7" creationId="{A7797267-A3A7-0D9C-39B3-9738CA0088DB}"/>
          </ac:spMkLst>
        </pc:spChg>
        <pc:spChg chg="mod">
          <ac:chgData name="Horsley, Daisy" userId="5ac53ddf-cc63-4113-955b-2f95ae3c81e5" providerId="ADAL" clId="{91BE9463-72DD-4871-97CB-24A41F88BE36}" dt="2025-08-22T11:14:26.510" v="333" actId="962"/>
          <ac:spMkLst>
            <pc:docMk/>
            <pc:sldMk cId="1852551396" sldId="2379"/>
            <ac:spMk id="8" creationId="{7ABF4269-1A5C-11E6-331A-64EE78A182EF}"/>
          </ac:spMkLst>
        </pc:spChg>
        <pc:spChg chg="mod">
          <ac:chgData name="Horsley, Daisy" userId="5ac53ddf-cc63-4113-955b-2f95ae3c81e5" providerId="ADAL" clId="{91BE9463-72DD-4871-97CB-24A41F88BE36}" dt="2025-08-22T11:14:31.375" v="334" actId="962"/>
          <ac:spMkLst>
            <pc:docMk/>
            <pc:sldMk cId="1852551396" sldId="2379"/>
            <ac:spMk id="10" creationId="{2298A923-B196-AFAA-91D8-8651441D9286}"/>
          </ac:spMkLst>
        </pc:spChg>
        <pc:spChg chg="mod">
          <ac:chgData name="Horsley, Daisy" userId="5ac53ddf-cc63-4113-955b-2f95ae3c81e5" providerId="ADAL" clId="{91BE9463-72DD-4871-97CB-24A41F88BE36}" dt="2025-08-22T11:14:37.151" v="335" actId="962"/>
          <ac:spMkLst>
            <pc:docMk/>
            <pc:sldMk cId="1852551396" sldId="2379"/>
            <ac:spMk id="11" creationId="{F8BFE4C7-4929-EF76-4D39-306DDA7F92A0}"/>
          </ac:spMkLst>
        </pc:spChg>
        <pc:spChg chg="ord">
          <ac:chgData name="Horsley, Daisy" userId="5ac53ddf-cc63-4113-955b-2f95ae3c81e5" providerId="ADAL" clId="{91BE9463-72DD-4871-97CB-24A41F88BE36}" dt="2025-08-22T11:14:41.278" v="336" actId="13244"/>
          <ac:spMkLst>
            <pc:docMk/>
            <pc:sldMk cId="1852551396" sldId="2379"/>
            <ac:spMk id="19" creationId="{5FFB84D0-46F9-E566-93EC-8AE4E0D30313}"/>
          </ac:spMkLst>
        </pc:spChg>
        <pc:picChg chg="mod">
          <ac:chgData name="Horsley, Daisy" userId="5ac53ddf-cc63-4113-955b-2f95ae3c81e5" providerId="ADAL" clId="{91BE9463-72DD-4871-97CB-24A41F88BE36}" dt="2025-08-22T11:11:24.281" v="261" actId="962"/>
          <ac:picMkLst>
            <pc:docMk/>
            <pc:sldMk cId="1852551396" sldId="2379"/>
            <ac:picMk id="13" creationId="{66ED9937-797E-0C85-6708-4E98B0A01C66}"/>
          </ac:picMkLst>
        </pc:picChg>
        <pc:picChg chg="mod">
          <ac:chgData name="Horsley, Daisy" userId="5ac53ddf-cc63-4113-955b-2f95ae3c81e5" providerId="ADAL" clId="{91BE9463-72DD-4871-97CB-24A41F88BE36}" dt="2025-08-22T11:11:28.644" v="262" actId="962"/>
          <ac:picMkLst>
            <pc:docMk/>
            <pc:sldMk cId="1852551396" sldId="2379"/>
            <ac:picMk id="17" creationId="{F1F82D0E-D26A-DB2C-0C1C-FCAD22BFED97}"/>
          </ac:picMkLst>
        </pc:picChg>
      </pc:sldChg>
      <pc:sldChg chg="addSp modSp mod">
        <pc:chgData name="Horsley, Daisy" userId="5ac53ddf-cc63-4113-955b-2f95ae3c81e5" providerId="ADAL" clId="{91BE9463-72DD-4871-97CB-24A41F88BE36}" dt="2025-08-22T11:13:41.343" v="320" actId="20577"/>
        <pc:sldMkLst>
          <pc:docMk/>
          <pc:sldMk cId="2057370268" sldId="2380"/>
        </pc:sldMkLst>
        <pc:spChg chg="add mod">
          <ac:chgData name="Horsley, Daisy" userId="5ac53ddf-cc63-4113-955b-2f95ae3c81e5" providerId="ADAL" clId="{91BE9463-72DD-4871-97CB-24A41F88BE36}" dt="2025-08-22T11:13:41.343" v="320" actId="20577"/>
          <ac:spMkLst>
            <pc:docMk/>
            <pc:sldMk cId="2057370268" sldId="2380"/>
            <ac:spMk id="2" creationId="{0C7994E0-FBD6-6C5D-F8E0-BA2C9C110639}"/>
          </ac:spMkLst>
        </pc:spChg>
        <pc:picChg chg="mod">
          <ac:chgData name="Horsley, Daisy" userId="5ac53ddf-cc63-4113-955b-2f95ae3c81e5" providerId="ADAL" clId="{91BE9463-72DD-4871-97CB-24A41F88BE36}" dt="2025-08-22T11:12:33.556" v="265" actId="962"/>
          <ac:picMkLst>
            <pc:docMk/>
            <pc:sldMk cId="2057370268" sldId="2380"/>
            <ac:picMk id="4" creationId="{BF06BFDB-EB82-5F3C-B1E3-04F10A75A837}"/>
          </ac:picMkLst>
        </pc:picChg>
      </pc:sldChg>
      <pc:sldChg chg="addSp modSp mod">
        <pc:chgData name="Horsley, Daisy" userId="5ac53ddf-cc63-4113-955b-2f95ae3c81e5" providerId="ADAL" clId="{91BE9463-72DD-4871-97CB-24A41F88BE36}" dt="2025-08-22T11:13:48.732" v="327" actId="20577"/>
        <pc:sldMkLst>
          <pc:docMk/>
          <pc:sldMk cId="2522567964" sldId="2381"/>
        </pc:sldMkLst>
        <pc:spChg chg="add mod">
          <ac:chgData name="Horsley, Daisy" userId="5ac53ddf-cc63-4113-955b-2f95ae3c81e5" providerId="ADAL" clId="{91BE9463-72DD-4871-97CB-24A41F88BE36}" dt="2025-08-22T11:13:48.732" v="327" actId="20577"/>
          <ac:spMkLst>
            <pc:docMk/>
            <pc:sldMk cId="2522567964" sldId="2381"/>
            <ac:spMk id="2" creationId="{163BB24E-FA8A-BE00-71E9-D2347DC50CFE}"/>
          </ac:spMkLst>
        </pc:spChg>
        <pc:picChg chg="mod">
          <ac:chgData name="Horsley, Daisy" userId="5ac53ddf-cc63-4113-955b-2f95ae3c81e5" providerId="ADAL" clId="{91BE9463-72DD-4871-97CB-24A41F88BE36}" dt="2025-08-22T11:12:36.831" v="267" actId="962"/>
          <ac:picMkLst>
            <pc:docMk/>
            <pc:sldMk cId="2522567964" sldId="2381"/>
            <ac:picMk id="3" creationId="{3F7C0738-2833-8437-B50C-6AF7514B95AC}"/>
          </ac:picMkLst>
        </pc:picChg>
      </pc:sldChg>
      <pc:sldChg chg="modSp mod">
        <pc:chgData name="Horsley, Daisy" userId="5ac53ddf-cc63-4113-955b-2f95ae3c81e5" providerId="ADAL" clId="{91BE9463-72DD-4871-97CB-24A41F88BE36}" dt="2025-08-22T11:13:17.863" v="271" actId="33553"/>
        <pc:sldMkLst>
          <pc:docMk/>
          <pc:sldMk cId="415101827" sldId="2382"/>
        </pc:sldMkLst>
        <pc:spChg chg="mod">
          <ac:chgData name="Horsley, Daisy" userId="5ac53ddf-cc63-4113-955b-2f95ae3c81e5" providerId="ADAL" clId="{91BE9463-72DD-4871-97CB-24A41F88BE36}" dt="2025-08-22T11:13:17.863" v="271" actId="33553"/>
          <ac:spMkLst>
            <pc:docMk/>
            <pc:sldMk cId="415101827" sldId="2382"/>
            <ac:spMk id="2" creationId="{1C018DE4-3543-4041-94B9-13E8AB9E5149}"/>
          </ac:spMkLst>
        </pc:spChg>
        <pc:picChg chg="mod">
          <ac:chgData name="Horsley, Daisy" userId="5ac53ddf-cc63-4113-955b-2f95ae3c81e5" providerId="ADAL" clId="{91BE9463-72DD-4871-97CB-24A41F88BE36}" dt="2025-08-22T11:10:39.832" v="259" actId="962"/>
          <ac:picMkLst>
            <pc:docMk/>
            <pc:sldMk cId="415101827" sldId="2382"/>
            <ac:picMk id="5" creationId="{629472BE-31D5-C086-AABB-65686A41BE02}"/>
          </ac:picMkLst>
        </pc:picChg>
      </pc:sldChg>
      <pc:sldChg chg="addSp modSp mod">
        <pc:chgData name="Horsley, Daisy" userId="5ac53ddf-cc63-4113-955b-2f95ae3c81e5" providerId="ADAL" clId="{91BE9463-72DD-4871-97CB-24A41F88BE36}" dt="2025-08-22T11:14:07.893" v="329" actId="13244"/>
        <pc:sldMkLst>
          <pc:docMk/>
          <pc:sldMk cId="1459121460" sldId="2383"/>
        </pc:sldMkLst>
        <pc:spChg chg="mod">
          <ac:chgData name="Horsley, Daisy" userId="5ac53ddf-cc63-4113-955b-2f95ae3c81e5" providerId="ADAL" clId="{91BE9463-72DD-4871-97CB-24A41F88BE36}" dt="2025-08-22T11:13:59.156" v="328" actId="962"/>
          <ac:spMkLst>
            <pc:docMk/>
            <pc:sldMk cId="1459121460" sldId="2383"/>
            <ac:spMk id="2" creationId="{A7B7D4B4-FBE5-454F-278D-61E48444EF60}"/>
          </ac:spMkLst>
        </pc:spChg>
        <pc:spChg chg="add mod ord">
          <ac:chgData name="Horsley, Daisy" userId="5ac53ddf-cc63-4113-955b-2f95ae3c81e5" providerId="ADAL" clId="{91BE9463-72DD-4871-97CB-24A41F88BE36}" dt="2025-08-22T11:14:07.893" v="329" actId="13244"/>
          <ac:spMkLst>
            <pc:docMk/>
            <pc:sldMk cId="1459121460" sldId="2383"/>
            <ac:spMk id="6" creationId="{05F30AA4-8323-A8C0-86D0-281DB48317E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8/22/2025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a0c835ad08a343f0b6f306d845b153f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338">
              <a:defRPr/>
            </a:pPr>
            <a:r>
              <a:rPr lang="en-GB" sz="1300"/>
              <a:t>You could do this as a class, or you could explore the map independently, in pairs or in small groups. You could also explore the StoryMap at home. - </a:t>
            </a:r>
            <a:r>
              <a:rPr lang="en-GB" sz="1800" u="sng">
                <a:solidFill>
                  <a:srgbClr val="467886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https://storymaps.arcgis.com/stories/a0c835ad08a343f0b6f306d845b153f1</a:t>
            </a:r>
            <a:endParaRPr lang="en-GB" sz="13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1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  <a:solidFill>
            <a:srgbClr val="BBEBA0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43407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FA119A7-2D46-F6BE-F2EF-F213BF229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9149" y="485985"/>
            <a:ext cx="1980733" cy="92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9DB756-A867-6970-B27D-6C8088C79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DB78576-8341-CDEB-52BF-A23029EEB7AE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A24FEE-C627-9178-2CB9-42A0686575D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6" name="Picture 5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56E81F88-915F-1816-8C91-A867A1F587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1826450-9BA5-EA65-DD96-DC9A29EE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108CE3-C1DA-993E-3308-D5542984B14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7D7CF76-EDD8-348C-EEBB-FFF14D632F8B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9D3DEBF1-A726-4119-AA69-710F4FA96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EFC81186-7EDA-2755-7C48-0FBEB4CB69F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31CECC0-AE42-54C2-B744-639265443C3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924B26B4-BDBF-FF19-CD1D-F85A62B37E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C351575D-B07A-53D8-CD9C-3745A2CEE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942005C2-83E2-9AD6-7773-B71FC23283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637856E-7827-55D3-D3F0-FD4A27D0696C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1A54F164-3ED5-E48A-2960-20984DA24E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>
            <a:lvl1pPr>
              <a:defRPr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6A976D-2FEA-80DA-B7DA-8438687B1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03749CD-59FF-036E-7539-37CD76D5ED3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3162DB4-8B18-6F69-5E9F-C040FBC0A698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CFA26DAE-2F85-409A-E0CE-E0A1B04CD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21960" y="594048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9" name="Text Placeholder 41">
            <a:extLst>
              <a:ext uri="{FF2B5EF4-FFF2-40B4-BE49-F238E27FC236}">
                <a16:creationId xmlns:a16="http://schemas.microsoft.com/office/drawing/2014/main" id="{69865DE0-33D3-5941-4EE3-0C94BF89268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91526" y="602303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BBEBA0"/>
            </a:solidFill>
          </a:ln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 lIns="0" tIns="0"/>
          <a:lstStyle>
            <a:lvl1pPr algn="ctr">
              <a:defRPr lang="en-US" sz="1800" b="1" i="0" kern="1200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BBEBA0"/>
            </a:solidFill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BBEB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/>
          <a:stretch/>
        </p:blipFill>
        <p:spPr>
          <a:xfrm flipH="1">
            <a:off x="5997840" y="213191"/>
            <a:ext cx="196317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617030"/>
            <a:ext cx="0" cy="6337120"/>
          </a:xfrm>
          <a:prstGeom prst="line">
            <a:avLst/>
          </a:prstGeom>
          <a:ln w="19050">
            <a:solidFill>
              <a:srgbClr val="A9A9A9"/>
            </a:solidFill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BBEBA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BBEBA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E129529-34BA-99B7-54D4-B9D78065D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C2A03FD-8BF9-6BEE-7278-3D3D2AC02FF2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D92E5BA-CA9B-6914-E463-5FCB7546EBD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819EFB3-4D44-EB0E-07FB-0638A03FB7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0ECC11-CA2E-60DB-0984-65E518E54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840016" y="446037"/>
            <a:ext cx="1892300" cy="1168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03CC6A-A0F7-F0CF-7A4D-6D706005BDF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 rot="11015790">
            <a:off x="3262907" y="5182971"/>
            <a:ext cx="18923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 dirty="0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 dirty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3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FD7DEF28-C976-3440-94E5-C8ABB4DADD2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46207" y="6095086"/>
            <a:ext cx="1686011" cy="784191"/>
          </a:xfrm>
          <a:prstGeom prst="rect">
            <a:avLst/>
          </a:prstGeom>
        </p:spPr>
      </p:pic>
      <p:grpSp>
        <p:nvGrpSpPr>
          <p:cNvPr id="5" name="Group 2">
            <a:extLst>
              <a:ext uri="{FF2B5EF4-FFF2-40B4-BE49-F238E27FC236}">
                <a16:creationId xmlns:a16="http://schemas.microsoft.com/office/drawing/2014/main" id="{3564714B-6354-E86E-93D2-6C8C64EED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F2B52CC-5818-4FF0-9FD9-8BA864FA89CD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6057C52-CC88-4DF2-2F27-B08EB5736B40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C5480B5-9975-0873-E80E-E7CF54388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AE3D773-FC42-0210-102D-ADD6321CF1F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E4B5C6C-E160-9BA9-5124-F5F4BE7EC1B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5F3EC6-CBBA-5AA2-9715-09093A192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11EAE17-7831-3205-866D-14D05FDB20C9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EABA738-F7BE-33B4-096D-0E2BCCB9C449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34158302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BBEBA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BBEBA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BBEBA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-49023" y="159934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476984" y="1062668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145141" y="2087117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9998" y="1022883"/>
            <a:ext cx="8632004" cy="518209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9215" y="163775"/>
            <a:ext cx="11270751" cy="6503541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494742" y="2090958"/>
            <a:ext cx="7030588" cy="372238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03C65A8-96CE-A693-4CCC-87A1DE4D5E30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D71B93-BC37-B3F1-ED2C-88138AEBC42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A66A6FAE-CACE-53BD-DFB0-98A6367AD30B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7496915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>
            <a:lvl1pPr>
              <a:defRPr baseline="0">
                <a:solidFill>
                  <a:srgbClr val="65B9E4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1094142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10">
            <a:extLst>
              <a:ext uri="{FF2B5EF4-FFF2-40B4-BE49-F238E27FC236}">
                <a16:creationId xmlns:a16="http://schemas.microsoft.com/office/drawing/2014/main" id="{EC168A8E-E3C7-B41A-726B-1B6D37933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31877">
            <a:off x="205462" y="334708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BBEBA0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7E152C8-1564-9CD4-2ABE-55064C1128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How to use this PPT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65FCCB3-3076-2340-5BC6-BD76E591FA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3A5F7B0-87B9-D779-448F-83341593B1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 dirty="0">
                <a:cs typeface="Arial"/>
              </a:rPr>
              <a:t>Accompanying Resources: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A4F0D21-6282-06E8-999E-BB08C0F3C3DC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2263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BBEBA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1411962-3956-D696-848F-BA7C513EF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F566FB1-C51D-AFB9-A8FA-798151421F68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142C482-3637-0380-2BF4-0EBBA3CA7A03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BBEBA0">
              <a:alpha val="7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9D231B6F-0207-B4E6-7EFC-2FD85D553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609CF6F6-8160-B80F-7645-3A9747E8670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5EB3331-8CBC-F8E3-17F2-B2A834697C0F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03B040-1762-EED1-1DC4-312810611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273B2B6A-C5EE-4C70-6F4C-DCD25916391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3F2869-0204-4F99-45CD-EBC0CFD46F35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  <a:noFill/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930154C0-CE23-B266-B4D5-7062B5CC1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FB0111E-893D-1FEE-76E1-8B9D971F8E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C313C51-2B40-6279-B57F-288FE344E38E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C1445B4-CD16-6767-7330-FFA43F5E5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46659" y="3101506"/>
            <a:ext cx="6857998" cy="654989"/>
            <a:chOff x="0" y="0"/>
            <a:chExt cx="1993384" cy="182252"/>
          </a:xfrm>
          <a:solidFill>
            <a:srgbClr val="BBEBA0"/>
          </a:solidFill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B7E7EB0-9694-1F3F-7AE3-263218AEC693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327BDEE-44C2-F0E8-8180-C63F57963304}"/>
              </a:ext>
            </a:extLst>
          </p:cNvPr>
          <p:cNvSpPr txBox="1"/>
          <p:nvPr userDrawn="1"/>
        </p:nvSpPr>
        <p:spPr>
          <a:xfrm rot="5400000">
            <a:off x="10144562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027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92" r:id="rId22"/>
    <p:sldLayoutId id="2147483682" r:id="rId23"/>
    <p:sldLayoutId id="2147483693" r:id="rId24"/>
    <p:sldLayoutId id="2147483690" r:id="rId25"/>
    <p:sldLayoutId id="214748369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content/docs/education/explorer/barrows-buildings-trail-map-script-teachers-pdf" TargetMode="External"/><Relationship Id="rId2" Type="http://schemas.openxmlformats.org/officeDocument/2006/relationships/hyperlink" Target="https://historicengland.org.uk/content/docs/education/explorer/barrows-buildings-intro-ppt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istoricengland.org.uk/content/docs/education/explorer/barrows-buildings-colour-cut-activity-sheets-pdf" TargetMode="External"/><Relationship Id="rId5" Type="http://schemas.openxmlformats.org/officeDocument/2006/relationships/hyperlink" Target="https://historicengland.org.uk/content/docs/education/explorer/barrows-buildings-additional-activities-ppt" TargetMode="External"/><Relationship Id="rId4" Type="http://schemas.openxmlformats.org/officeDocument/2006/relationships/hyperlink" Target="https://historicengland.org.uk/content/docs/education/explorer/barrows-buildings-trail-map-worksheet-pupils-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ymaps.arcgis.com/stories/a0c835ad08a343f0b6f306d845b153f1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C018DE4-3543-4041-94B9-13E8AB9E51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125" y="2559050"/>
            <a:ext cx="3579813" cy="24098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can Barrow’s buildings tell us about the story of our town?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Recap and Reflect PPT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Placeholder 4" descr="A drawing of Ramsden Hall in Barrow. This is a two storey, double fronted building with a tall chimney at the back">
            <a:extLst>
              <a:ext uri="{FF2B5EF4-FFF2-40B4-BE49-F238E27FC236}">
                <a16:creationId xmlns:a16="http://schemas.microsoft.com/office/drawing/2014/main" id="{629472BE-31D5-C086-AABB-65686A41BE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7439" r="7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101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8ADFB-15EF-0746-BB55-25BB100BE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t">
            <a:normAutofit/>
          </a:bodyPr>
          <a:lstStyle/>
          <a:p>
            <a:r>
              <a:rPr lang="en-GB" sz="3200" kern="10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Using the trail to understand Barrow’s Story</a:t>
            </a:r>
            <a:endParaRPr lang="en-GB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0779A-F92E-BB1B-9337-57B807D66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10971915" cy="2520538"/>
          </a:xfrm>
        </p:spPr>
        <p:txBody>
          <a:bodyPr lIns="0" tIns="45720" rIns="90000" bIns="45720" anchor="t">
            <a:normAutofit/>
          </a:bodyPr>
          <a:lstStyle/>
          <a:p>
            <a:r>
              <a:rPr lang="en-GB" dirty="0"/>
              <a:t>When we first found out about the Barrow history trail, we said that the sites on the trail would help us to understand the story of Barrow.</a:t>
            </a:r>
            <a:endParaRPr lang="en-GB" dirty="0">
              <a:cs typeface="Arial"/>
            </a:endParaRPr>
          </a:p>
        </p:txBody>
      </p:sp>
      <p:grpSp>
        <p:nvGrpSpPr>
          <p:cNvPr id="4" name="Explain Character">
            <a:extLst>
              <a:ext uri="{FF2B5EF4-FFF2-40B4-BE49-F238E27FC236}">
                <a16:creationId xmlns:a16="http://schemas.microsoft.com/office/drawing/2014/main" id="{43611AF1-BF47-CD28-A836-62F67AE86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3958" y="2939384"/>
            <a:ext cx="2904859" cy="2702041"/>
            <a:chOff x="289215" y="1167122"/>
            <a:chExt cx="3369088" cy="2815301"/>
          </a:xfrm>
        </p:grpSpPr>
        <p:sp>
          <p:nvSpPr>
            <p:cNvPr id="5" name="Washi">
              <a:extLst>
                <a:ext uri="{FF2B5EF4-FFF2-40B4-BE49-F238E27FC236}">
                  <a16:creationId xmlns:a16="http://schemas.microsoft.com/office/drawing/2014/main" id="{770B78D5-8624-17F6-10D2-A5B89BE70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54907" y="1167122"/>
              <a:ext cx="1770120" cy="620815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6" name="Text Placeholder">
              <a:extLst>
                <a:ext uri="{FF2B5EF4-FFF2-40B4-BE49-F238E27FC236}">
                  <a16:creationId xmlns:a16="http://schemas.microsoft.com/office/drawing/2014/main" id="{AA263A81-47D4-C97C-7EB5-B56579E1C378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808930" y="1317020"/>
              <a:ext cx="2083701" cy="377699"/>
            </a:xfrm>
            <a:prstGeom prst="rect">
              <a:avLst/>
            </a:prstGeom>
            <a:noFill/>
          </p:spPr>
          <p:txBody>
            <a:bodyPr anchor="ctr" anchorCtr="0">
              <a:normAutofit fontScale="55000" lnSpcReduction="20000"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>
                  <a:solidFill>
                    <a:srgbClr val="3F3F3F"/>
                  </a:solidFill>
                  <a:effectLst/>
                  <a:latin typeface="Helvetica" pitchFamily="2" charset="0"/>
                </a:rPr>
                <a:t>Explain</a:t>
              </a:r>
            </a:p>
          </p:txBody>
        </p:sp>
        <p:pic>
          <p:nvPicPr>
            <p:cNvPr id="7" name="Icon" descr="Explain character icon">
              <a:extLst>
                <a:ext uri="{FF2B5EF4-FFF2-40B4-BE49-F238E27FC236}">
                  <a16:creationId xmlns:a16="http://schemas.microsoft.com/office/drawing/2014/main" id="{DFA3F8AE-D2D6-25CE-83A0-9B5CA0982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215" y="1915241"/>
              <a:ext cx="3369088" cy="206718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51491F-3755-003C-AEF6-6378AEE1209C}"/>
              </a:ext>
            </a:extLst>
          </p:cNvPr>
          <p:cNvSpPr txBox="1"/>
          <p:nvPr/>
        </p:nvSpPr>
        <p:spPr>
          <a:xfrm>
            <a:off x="3630890" y="3537942"/>
            <a:ext cx="673054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/>
              <a:t>Complete the table shown on the next slide to record what each building or site tells us about Barrow’s story.</a:t>
            </a:r>
          </a:p>
        </p:txBody>
      </p:sp>
    </p:spTree>
    <p:extLst>
      <p:ext uri="{BB962C8B-B14F-4D97-AF65-F5344CB8AC3E}">
        <p14:creationId xmlns:p14="http://schemas.microsoft.com/office/powerpoint/2010/main" val="4137493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B601B-1456-6E59-B013-7B7E1831AA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7187" y="365126"/>
            <a:ext cx="10996613" cy="710288"/>
          </a:xfrm>
        </p:spPr>
        <p:txBody>
          <a:bodyPr>
            <a:normAutofit/>
          </a:bodyPr>
          <a:lstStyle/>
          <a:p>
            <a:r>
              <a:rPr lang="en-GB" sz="2400">
                <a:solidFill>
                  <a:schemeClr val="tx1"/>
                </a:solidFill>
              </a:rPr>
              <a:t>What can Barrow’s buildings tell us about the story of our town? </a:t>
            </a:r>
            <a:r>
              <a:rPr lang="en-GB" sz="2400">
                <a:solidFill>
                  <a:schemeClr val="bg1"/>
                </a:solidFill>
              </a:rPr>
              <a:t>(2)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834335-1750-4374-CBB3-D31667AEF2D1}"/>
              </a:ext>
            </a:extLst>
          </p:cNvPr>
          <p:cNvGraphicFramePr>
            <a:graphicFrameLocks noGrp="1"/>
          </p:cNvGraphicFramePr>
          <p:nvPr/>
        </p:nvGraphicFramePr>
        <p:xfrm>
          <a:off x="357187" y="1498324"/>
          <a:ext cx="10996613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904">
                  <a:extLst>
                    <a:ext uri="{9D8B030D-6E8A-4147-A177-3AD203B41FA5}">
                      <a16:colId xmlns:a16="http://schemas.microsoft.com/office/drawing/2014/main" val="3250881074"/>
                    </a:ext>
                  </a:extLst>
                </a:gridCol>
                <a:gridCol w="3992403">
                  <a:extLst>
                    <a:ext uri="{9D8B030D-6E8A-4147-A177-3AD203B41FA5}">
                      <a16:colId xmlns:a16="http://schemas.microsoft.com/office/drawing/2014/main" val="1729224381"/>
                    </a:ext>
                  </a:extLst>
                </a:gridCol>
                <a:gridCol w="1556708">
                  <a:extLst>
                    <a:ext uri="{9D8B030D-6E8A-4147-A177-3AD203B41FA5}">
                      <a16:colId xmlns:a16="http://schemas.microsoft.com/office/drawing/2014/main" val="3421541765"/>
                    </a:ext>
                  </a:extLst>
                </a:gridCol>
                <a:gridCol w="3941598">
                  <a:extLst>
                    <a:ext uri="{9D8B030D-6E8A-4147-A177-3AD203B41FA5}">
                      <a16:colId xmlns:a16="http://schemas.microsoft.com/office/drawing/2014/main" val="781066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</a:rPr>
                        <a:t>Building / Site</a:t>
                      </a:r>
                      <a:endParaRPr lang="en-US" sz="1400" b="1">
                        <a:latin typeface="Arial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What does this building tell us about Barrow’s story?</a:t>
                      </a:r>
                      <a:endParaRPr lang="en-US" sz="1400" b="1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</a:rPr>
                        <a:t>Building / Site</a:t>
                      </a:r>
                      <a:endParaRPr lang="en-US" sz="1400" b="1">
                        <a:latin typeface="Arial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What does this building tell us about Barrow’s story?</a:t>
                      </a:r>
                      <a:endParaRPr lang="en-US" sz="1400" b="1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19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/>
                        <a:t>James Ramsden Statue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Old Coop/ Furness Railway Pub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860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/>
                        <a:t>St Mary’s Church </a:t>
                      </a:r>
                    </a:p>
                    <a:p>
                      <a:endParaRPr lang="en-GB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Spirit of Barrow Statue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753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/>
                        <a:t>Spirit of Barrow Mosaic</a:t>
                      </a:r>
                    </a:p>
                    <a:p>
                      <a:endParaRPr lang="en-GB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Barrow Town Hall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38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/>
                        <a:t>Willie Horne Statue</a:t>
                      </a:r>
                    </a:p>
                    <a:p>
                      <a:endParaRPr lang="en-GB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Pass and Co Department Store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7126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/>
                        <a:t>Ramsden Hall</a:t>
                      </a:r>
                    </a:p>
                    <a:p>
                      <a:endParaRPr lang="en-GB" sz="1600"/>
                    </a:p>
                    <a:p>
                      <a:endParaRPr lang="en-GB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Barrow Library and Archive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605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1117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01D80-455D-837D-7C4E-BF4B50D3A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Using the trail to think about what makes Barrow special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7F822-E7EB-4C96-6168-8180BD217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" y="1060633"/>
            <a:ext cx="11198363" cy="189174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When we first found out about the Barrow history trail, we said that understanding the story of Barrow would help us appreciate why Barrow is special. 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400" dirty="0"/>
              <a:t>Revisit the mind map you made when we were thinking about the question “What does Barrow mean to me?”</a:t>
            </a:r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539372-E2FF-68AE-B5ED-FDE516F979DB}"/>
              </a:ext>
            </a:extLst>
          </p:cNvPr>
          <p:cNvSpPr txBox="1"/>
          <p:nvPr/>
        </p:nvSpPr>
        <p:spPr>
          <a:xfrm>
            <a:off x="2250191" y="3239608"/>
            <a:ext cx="80267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/>
              <a:t>Can you add more words, phrases, people and places?  </a:t>
            </a:r>
          </a:p>
          <a:p>
            <a:pPr marL="0" indent="0">
              <a:buNone/>
            </a:pPr>
            <a:r>
              <a:rPr lang="en-GB" sz="2400" dirty="0"/>
              <a:t>You might like to use a different coloured pen or pencil.</a:t>
            </a:r>
          </a:p>
        </p:txBody>
      </p:sp>
      <p:grpSp>
        <p:nvGrpSpPr>
          <p:cNvPr id="6" name="Write-Char">
            <a:extLst>
              <a:ext uri="{FF2B5EF4-FFF2-40B4-BE49-F238E27FC236}">
                <a16:creationId xmlns:a16="http://schemas.microsoft.com/office/drawing/2014/main" id="{62C9FE44-13B0-5B76-8497-8283D9D8C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7187" y="3126740"/>
            <a:ext cx="1822582" cy="1574171"/>
            <a:chOff x="5178451" y="3438151"/>
            <a:chExt cx="2342153" cy="2671749"/>
          </a:xfrm>
        </p:grpSpPr>
        <p:sp>
          <p:nvSpPr>
            <p:cNvPr id="7" name="Deco-washi">
              <a:extLst>
                <a:ext uri="{FF2B5EF4-FFF2-40B4-BE49-F238E27FC236}">
                  <a16:creationId xmlns:a16="http://schemas.microsoft.com/office/drawing/2014/main" id="{D9DA5431-FD1E-7D4C-F55D-F84827F0D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5555680" y="3499712"/>
              <a:ext cx="1769427" cy="68103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8" name="Text Placeholder">
              <a:extLst>
                <a:ext uri="{FF2B5EF4-FFF2-40B4-BE49-F238E27FC236}">
                  <a16:creationId xmlns:a16="http://schemas.microsoft.com/office/drawing/2014/main" id="{685C0C8E-A5D3-1B7A-65F6-13E91A4E336C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231810" y="3438151"/>
              <a:ext cx="2288794" cy="780969"/>
            </a:xfrm>
            <a:prstGeom prst="rect">
              <a:avLst/>
            </a:prstGeom>
            <a:noFill/>
          </p:spPr>
          <p:txBody>
            <a:bodyPr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Write</a:t>
              </a:r>
            </a:p>
          </p:txBody>
        </p:sp>
        <p:pic>
          <p:nvPicPr>
            <p:cNvPr id="9" name="Write-icon" descr="Write character icon">
              <a:extLst>
                <a:ext uri="{FF2B5EF4-FFF2-40B4-BE49-F238E27FC236}">
                  <a16:creationId xmlns:a16="http://schemas.microsoft.com/office/drawing/2014/main" id="{376693F7-F53A-5B90-0ECD-0F9944380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8451" y="4336790"/>
              <a:ext cx="2284277" cy="1773110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55D7E1B-D09F-A95E-53BA-B88D7C910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2518" y="4271399"/>
            <a:ext cx="2999588" cy="1790269"/>
          </a:xfrm>
          <a:prstGeom prst="rect">
            <a:avLst/>
          </a:prstGeom>
        </p:spPr>
      </p:pic>
      <p:grpSp>
        <p:nvGrpSpPr>
          <p:cNvPr id="16" name="Washi">
            <a:extLst>
              <a:ext uri="{FF2B5EF4-FFF2-40B4-BE49-F238E27FC236}">
                <a16:creationId xmlns:a16="http://schemas.microsoft.com/office/drawing/2014/main" id="{487D096F-5F5B-A61E-19FE-13C9BC258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80375" y="4169004"/>
            <a:ext cx="2190949" cy="776497"/>
            <a:chOff x="7291968" y="1132708"/>
            <a:chExt cx="1760422" cy="623914"/>
          </a:xfrm>
        </p:grpSpPr>
        <p:sp>
          <p:nvSpPr>
            <p:cNvPr id="17" name="Picture 9">
              <a:extLst>
                <a:ext uri="{FF2B5EF4-FFF2-40B4-BE49-F238E27FC236}">
                  <a16:creationId xmlns:a16="http://schemas.microsoft.com/office/drawing/2014/main" id="{E3FD7303-176F-67C9-6EB2-160E3112F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291968" y="1187764"/>
              <a:ext cx="1760422" cy="568858"/>
            </a:xfrm>
            <a:custGeom>
              <a:avLst/>
              <a:gdLst>
                <a:gd name="connsiteX0" fmla="*/ 0 w 1760422"/>
                <a:gd name="connsiteY0" fmla="*/ 418628 h 568858"/>
                <a:gd name="connsiteX1" fmla="*/ 0 w 1760422"/>
                <a:gd name="connsiteY1" fmla="*/ 404232 h 568858"/>
                <a:gd name="connsiteX2" fmla="*/ 1154 w 1760422"/>
                <a:gd name="connsiteY2" fmla="*/ 394254 h 568858"/>
                <a:gd name="connsiteX3" fmla="*/ 8220 w 1760422"/>
                <a:gd name="connsiteY3" fmla="*/ 341710 h 568858"/>
                <a:gd name="connsiteX4" fmla="*/ 11633 w 1760422"/>
                <a:gd name="connsiteY4" fmla="*/ 287547 h 568858"/>
                <a:gd name="connsiteX5" fmla="*/ 11865 w 1760422"/>
                <a:gd name="connsiteY5" fmla="*/ 228317 h 568858"/>
                <a:gd name="connsiteX6" fmla="*/ 11592 w 1760422"/>
                <a:gd name="connsiteY6" fmla="*/ 192982 h 568858"/>
                <a:gd name="connsiteX7" fmla="*/ 10056 w 1760422"/>
                <a:gd name="connsiteY7" fmla="*/ 153461 h 568858"/>
                <a:gd name="connsiteX8" fmla="*/ 10343 w 1760422"/>
                <a:gd name="connsiteY8" fmla="*/ 118133 h 568858"/>
                <a:gd name="connsiteX9" fmla="*/ 10595 w 1760422"/>
                <a:gd name="connsiteY9" fmla="*/ 98192 h 568858"/>
                <a:gd name="connsiteX10" fmla="*/ 15122 w 1760422"/>
                <a:gd name="connsiteY10" fmla="*/ 64134 h 568858"/>
                <a:gd name="connsiteX11" fmla="*/ 24317 w 1760422"/>
                <a:gd name="connsiteY11" fmla="*/ 32126 h 568858"/>
                <a:gd name="connsiteX12" fmla="*/ 66712 w 1760422"/>
                <a:gd name="connsiteY12" fmla="*/ 3832 h 568858"/>
                <a:gd name="connsiteX13" fmla="*/ 112070 w 1760422"/>
                <a:gd name="connsiteY13" fmla="*/ 663 h 568858"/>
                <a:gd name="connsiteX14" fmla="*/ 166494 w 1760422"/>
                <a:gd name="connsiteY14" fmla="*/ 417 h 568858"/>
                <a:gd name="connsiteX15" fmla="*/ 209278 w 1760422"/>
                <a:gd name="connsiteY15" fmla="*/ 76 h 568858"/>
                <a:gd name="connsiteX16" fmla="*/ 295160 w 1760422"/>
                <a:gd name="connsiteY16" fmla="*/ 2398 h 568858"/>
                <a:gd name="connsiteX17" fmla="*/ 380168 w 1760422"/>
                <a:gd name="connsiteY17" fmla="*/ 4973 h 568858"/>
                <a:gd name="connsiteX18" fmla="*/ 456506 w 1760422"/>
                <a:gd name="connsiteY18" fmla="*/ 6953 h 568858"/>
                <a:gd name="connsiteX19" fmla="*/ 527505 w 1760422"/>
                <a:gd name="connsiteY19" fmla="*/ 8285 h 568858"/>
                <a:gd name="connsiteX20" fmla="*/ 606342 w 1760422"/>
                <a:gd name="connsiteY20" fmla="*/ 10217 h 568858"/>
                <a:gd name="connsiteX21" fmla="*/ 690647 w 1760422"/>
                <a:gd name="connsiteY21" fmla="*/ 11474 h 568858"/>
                <a:gd name="connsiteX22" fmla="*/ 787445 w 1760422"/>
                <a:gd name="connsiteY22" fmla="*/ 12253 h 568858"/>
                <a:gd name="connsiteX23" fmla="*/ 854697 w 1760422"/>
                <a:gd name="connsiteY23" fmla="*/ 13489 h 568858"/>
                <a:gd name="connsiteX24" fmla="*/ 945644 w 1760422"/>
                <a:gd name="connsiteY24" fmla="*/ 14813 h 568858"/>
                <a:gd name="connsiteX25" fmla="*/ 1010875 w 1760422"/>
                <a:gd name="connsiteY25" fmla="*/ 15435 h 568858"/>
                <a:gd name="connsiteX26" fmla="*/ 1110131 w 1760422"/>
                <a:gd name="connsiteY26" fmla="*/ 16801 h 568858"/>
                <a:gd name="connsiteX27" fmla="*/ 1191869 w 1760422"/>
                <a:gd name="connsiteY27" fmla="*/ 18754 h 568858"/>
                <a:gd name="connsiteX28" fmla="*/ 1260240 w 1760422"/>
                <a:gd name="connsiteY28" fmla="*/ 21329 h 568858"/>
                <a:gd name="connsiteX29" fmla="*/ 1341022 w 1760422"/>
                <a:gd name="connsiteY29" fmla="*/ 24634 h 568858"/>
                <a:gd name="connsiteX30" fmla="*/ 1395637 w 1760422"/>
                <a:gd name="connsiteY30" fmla="*/ 27407 h 568858"/>
                <a:gd name="connsiteX31" fmla="*/ 1477464 w 1760422"/>
                <a:gd name="connsiteY31" fmla="*/ 32453 h 568858"/>
                <a:gd name="connsiteX32" fmla="*/ 1530775 w 1760422"/>
                <a:gd name="connsiteY32" fmla="*/ 35711 h 568858"/>
                <a:gd name="connsiteX33" fmla="*/ 1606553 w 1760422"/>
                <a:gd name="connsiteY33" fmla="*/ 44343 h 568858"/>
                <a:gd name="connsiteX34" fmla="*/ 1698245 w 1760422"/>
                <a:gd name="connsiteY34" fmla="*/ 71893 h 568858"/>
                <a:gd name="connsiteX35" fmla="*/ 1746586 w 1760422"/>
                <a:gd name="connsiteY35" fmla="*/ 115941 h 568858"/>
                <a:gd name="connsiteX36" fmla="*/ 1754492 w 1760422"/>
                <a:gd name="connsiteY36" fmla="*/ 149500 h 568858"/>
                <a:gd name="connsiteX37" fmla="*/ 1758212 w 1760422"/>
                <a:gd name="connsiteY37" fmla="*/ 214098 h 568858"/>
                <a:gd name="connsiteX38" fmla="*/ 1756205 w 1760422"/>
                <a:gd name="connsiteY38" fmla="*/ 258850 h 568858"/>
                <a:gd name="connsiteX39" fmla="*/ 1755946 w 1760422"/>
                <a:gd name="connsiteY39" fmla="*/ 311525 h 568858"/>
                <a:gd name="connsiteX40" fmla="*/ 1759980 w 1760422"/>
                <a:gd name="connsiteY40" fmla="*/ 372503 h 568858"/>
                <a:gd name="connsiteX41" fmla="*/ 1756608 w 1760422"/>
                <a:gd name="connsiteY41" fmla="*/ 424638 h 568858"/>
                <a:gd name="connsiteX42" fmla="*/ 1745214 w 1760422"/>
                <a:gd name="connsiteY42" fmla="*/ 482003 h 568858"/>
                <a:gd name="connsiteX43" fmla="*/ 1722624 w 1760422"/>
                <a:gd name="connsiteY43" fmla="*/ 535647 h 568858"/>
                <a:gd name="connsiteX44" fmla="*/ 1697433 w 1760422"/>
                <a:gd name="connsiteY44" fmla="*/ 553724 h 568858"/>
                <a:gd name="connsiteX45" fmla="*/ 1676822 w 1760422"/>
                <a:gd name="connsiteY45" fmla="*/ 558416 h 568858"/>
                <a:gd name="connsiteX46" fmla="*/ 1619675 w 1760422"/>
                <a:gd name="connsiteY46" fmla="*/ 563634 h 568858"/>
                <a:gd name="connsiteX47" fmla="*/ 1549720 w 1760422"/>
                <a:gd name="connsiteY47" fmla="*/ 566912 h 568858"/>
                <a:gd name="connsiteX48" fmla="*/ 1461687 w 1760422"/>
                <a:gd name="connsiteY48" fmla="*/ 568326 h 568858"/>
                <a:gd name="connsiteX49" fmla="*/ 1403946 w 1760422"/>
                <a:gd name="connsiteY49" fmla="*/ 568844 h 568858"/>
                <a:gd name="connsiteX50" fmla="*/ 1227410 w 1760422"/>
                <a:gd name="connsiteY50" fmla="*/ 567711 h 568858"/>
                <a:gd name="connsiteX51" fmla="*/ 1161059 w 1760422"/>
                <a:gd name="connsiteY51" fmla="*/ 565785 h 568858"/>
                <a:gd name="connsiteX52" fmla="*/ 1099344 w 1760422"/>
                <a:gd name="connsiteY52" fmla="*/ 563245 h 568858"/>
                <a:gd name="connsiteX53" fmla="*/ 1039589 w 1760422"/>
                <a:gd name="connsiteY53" fmla="*/ 561879 h 568858"/>
                <a:gd name="connsiteX54" fmla="*/ 962322 w 1760422"/>
                <a:gd name="connsiteY54" fmla="*/ 561100 h 568858"/>
                <a:gd name="connsiteX55" fmla="*/ 932031 w 1760422"/>
                <a:gd name="connsiteY55" fmla="*/ 560328 h 568858"/>
                <a:gd name="connsiteX56" fmla="*/ 882796 w 1760422"/>
                <a:gd name="connsiteY56" fmla="*/ 557843 h 568858"/>
                <a:gd name="connsiteX57" fmla="*/ 855905 w 1760422"/>
                <a:gd name="connsiteY57" fmla="*/ 556436 h 568858"/>
                <a:gd name="connsiteX58" fmla="*/ 798436 w 1760422"/>
                <a:gd name="connsiteY58" fmla="*/ 553267 h 568858"/>
                <a:gd name="connsiteX59" fmla="*/ 759141 w 1760422"/>
                <a:gd name="connsiteY59" fmla="*/ 551218 h 568858"/>
                <a:gd name="connsiteX60" fmla="*/ 702082 w 1760422"/>
                <a:gd name="connsiteY60" fmla="*/ 548036 h 568858"/>
                <a:gd name="connsiteX61" fmla="*/ 664036 w 1760422"/>
                <a:gd name="connsiteY61" fmla="*/ 545987 h 568858"/>
                <a:gd name="connsiteX62" fmla="*/ 612404 w 1760422"/>
                <a:gd name="connsiteY62" fmla="*/ 542818 h 568858"/>
                <a:gd name="connsiteX63" fmla="*/ 578953 w 1760422"/>
                <a:gd name="connsiteY63" fmla="*/ 540769 h 568858"/>
                <a:gd name="connsiteX64" fmla="*/ 527751 w 1760422"/>
                <a:gd name="connsiteY64" fmla="*/ 537614 h 568858"/>
                <a:gd name="connsiteX65" fmla="*/ 490968 w 1760422"/>
                <a:gd name="connsiteY65" fmla="*/ 535511 h 568858"/>
                <a:gd name="connsiteX66" fmla="*/ 442647 w 1760422"/>
                <a:gd name="connsiteY66" fmla="*/ 532444 h 568858"/>
                <a:gd name="connsiteX67" fmla="*/ 405857 w 1760422"/>
                <a:gd name="connsiteY67" fmla="*/ 530286 h 568858"/>
                <a:gd name="connsiteX68" fmla="*/ 343255 w 1760422"/>
                <a:gd name="connsiteY68" fmla="*/ 525178 h 568858"/>
                <a:gd name="connsiteX69" fmla="*/ 294149 w 1760422"/>
                <a:gd name="connsiteY69" fmla="*/ 519428 h 568858"/>
                <a:gd name="connsiteX70" fmla="*/ 233390 w 1760422"/>
                <a:gd name="connsiteY70" fmla="*/ 514647 h 568858"/>
                <a:gd name="connsiteX71" fmla="*/ 215517 w 1760422"/>
                <a:gd name="connsiteY71" fmla="*/ 514647 h 568858"/>
                <a:gd name="connsiteX72" fmla="*/ 199433 w 1760422"/>
                <a:gd name="connsiteY72" fmla="*/ 513596 h 568858"/>
                <a:gd name="connsiteX73" fmla="*/ 166883 w 1760422"/>
                <a:gd name="connsiteY73" fmla="*/ 507449 h 568858"/>
                <a:gd name="connsiteX74" fmla="*/ 121484 w 1760422"/>
                <a:gd name="connsiteY74" fmla="*/ 497526 h 568858"/>
                <a:gd name="connsiteX75" fmla="*/ 84913 w 1760422"/>
                <a:gd name="connsiteY75" fmla="*/ 483643 h 568858"/>
                <a:gd name="connsiteX76" fmla="*/ 27191 w 1760422"/>
                <a:gd name="connsiteY76" fmla="*/ 456653 h 568858"/>
                <a:gd name="connsiteX77" fmla="*/ 21730 w 1760422"/>
                <a:gd name="connsiteY77" fmla="*/ 453164 h 568858"/>
                <a:gd name="connsiteX78" fmla="*/ 2205 w 1760422"/>
                <a:gd name="connsiteY78" fmla="*/ 429842 h 568858"/>
                <a:gd name="connsiteX79" fmla="*/ 0 w 1760422"/>
                <a:gd name="connsiteY79" fmla="*/ 418628 h 56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60422" h="568858">
                  <a:moveTo>
                    <a:pt x="0" y="418628"/>
                  </a:moveTo>
                  <a:lnTo>
                    <a:pt x="0" y="404232"/>
                  </a:lnTo>
                  <a:cubicBezTo>
                    <a:pt x="375" y="400899"/>
                    <a:pt x="683" y="397573"/>
                    <a:pt x="1154" y="394254"/>
                  </a:cubicBezTo>
                  <a:cubicBezTo>
                    <a:pt x="3543" y="376730"/>
                    <a:pt x="6492" y="359261"/>
                    <a:pt x="8220" y="341710"/>
                  </a:cubicBezTo>
                  <a:cubicBezTo>
                    <a:pt x="10008" y="323694"/>
                    <a:pt x="11073" y="305617"/>
                    <a:pt x="11633" y="287547"/>
                  </a:cubicBezTo>
                  <a:cubicBezTo>
                    <a:pt x="12220" y="267817"/>
                    <a:pt x="11879" y="248060"/>
                    <a:pt x="11865" y="228317"/>
                  </a:cubicBezTo>
                  <a:cubicBezTo>
                    <a:pt x="11865" y="216543"/>
                    <a:pt x="11865" y="204756"/>
                    <a:pt x="11592" y="192982"/>
                  </a:cubicBezTo>
                  <a:cubicBezTo>
                    <a:pt x="11244" y="179809"/>
                    <a:pt x="10295" y="166642"/>
                    <a:pt x="10056" y="153461"/>
                  </a:cubicBezTo>
                  <a:cubicBezTo>
                    <a:pt x="9838" y="141681"/>
                    <a:pt x="10227" y="129907"/>
                    <a:pt x="10343" y="118133"/>
                  </a:cubicBezTo>
                  <a:cubicBezTo>
                    <a:pt x="10397" y="111489"/>
                    <a:pt x="9933" y="104803"/>
                    <a:pt x="10595" y="98192"/>
                  </a:cubicBezTo>
                  <a:cubicBezTo>
                    <a:pt x="11735" y="86814"/>
                    <a:pt x="13599" y="75485"/>
                    <a:pt x="15122" y="64134"/>
                  </a:cubicBezTo>
                  <a:cubicBezTo>
                    <a:pt x="16452" y="53041"/>
                    <a:pt x="19557" y="42233"/>
                    <a:pt x="24317" y="32126"/>
                  </a:cubicBezTo>
                  <a:cubicBezTo>
                    <a:pt x="32301" y="15725"/>
                    <a:pt x="48508" y="4908"/>
                    <a:pt x="66712" y="3832"/>
                  </a:cubicBezTo>
                  <a:cubicBezTo>
                    <a:pt x="81690" y="2009"/>
                    <a:pt x="96914" y="1100"/>
                    <a:pt x="112070" y="663"/>
                  </a:cubicBezTo>
                  <a:cubicBezTo>
                    <a:pt x="130188" y="110"/>
                    <a:pt x="148355" y="513"/>
                    <a:pt x="166494" y="417"/>
                  </a:cubicBezTo>
                  <a:cubicBezTo>
                    <a:pt x="180762" y="349"/>
                    <a:pt x="195023" y="-197"/>
                    <a:pt x="209278" y="76"/>
                  </a:cubicBezTo>
                  <a:cubicBezTo>
                    <a:pt x="237910" y="629"/>
                    <a:pt x="266528" y="1565"/>
                    <a:pt x="295160" y="2398"/>
                  </a:cubicBezTo>
                  <a:cubicBezTo>
                    <a:pt x="323498" y="3224"/>
                    <a:pt x="351823" y="4160"/>
                    <a:pt x="380168" y="4973"/>
                  </a:cubicBezTo>
                  <a:cubicBezTo>
                    <a:pt x="405605" y="5696"/>
                    <a:pt x="431051" y="6357"/>
                    <a:pt x="456506" y="6953"/>
                  </a:cubicBezTo>
                  <a:cubicBezTo>
                    <a:pt x="480161" y="7479"/>
                    <a:pt x="503843" y="7766"/>
                    <a:pt x="527505" y="8285"/>
                  </a:cubicBezTo>
                  <a:cubicBezTo>
                    <a:pt x="553796" y="8852"/>
                    <a:pt x="580072" y="9692"/>
                    <a:pt x="606342" y="10217"/>
                  </a:cubicBezTo>
                  <a:cubicBezTo>
                    <a:pt x="634437" y="10764"/>
                    <a:pt x="662538" y="11183"/>
                    <a:pt x="690647" y="11474"/>
                  </a:cubicBezTo>
                  <a:cubicBezTo>
                    <a:pt x="722904" y="11815"/>
                    <a:pt x="755175" y="11884"/>
                    <a:pt x="787445" y="12253"/>
                  </a:cubicBezTo>
                  <a:cubicBezTo>
                    <a:pt x="809865" y="12505"/>
                    <a:pt x="832270" y="13120"/>
                    <a:pt x="854697" y="13489"/>
                  </a:cubicBezTo>
                  <a:cubicBezTo>
                    <a:pt x="885008" y="13980"/>
                    <a:pt x="915324" y="14422"/>
                    <a:pt x="945644" y="14813"/>
                  </a:cubicBezTo>
                  <a:cubicBezTo>
                    <a:pt x="967381" y="15093"/>
                    <a:pt x="989125" y="15169"/>
                    <a:pt x="1010875" y="15435"/>
                  </a:cubicBezTo>
                  <a:cubicBezTo>
                    <a:pt x="1043951" y="15831"/>
                    <a:pt x="1077048" y="16220"/>
                    <a:pt x="1110131" y="16801"/>
                  </a:cubicBezTo>
                  <a:cubicBezTo>
                    <a:pt x="1137375" y="17293"/>
                    <a:pt x="1164621" y="17944"/>
                    <a:pt x="1191869" y="18754"/>
                  </a:cubicBezTo>
                  <a:cubicBezTo>
                    <a:pt x="1214671" y="19437"/>
                    <a:pt x="1237452" y="20427"/>
                    <a:pt x="1260240" y="21329"/>
                  </a:cubicBezTo>
                  <a:cubicBezTo>
                    <a:pt x="1287172" y="22394"/>
                    <a:pt x="1314097" y="23446"/>
                    <a:pt x="1341022" y="24634"/>
                  </a:cubicBezTo>
                  <a:cubicBezTo>
                    <a:pt x="1359227" y="25440"/>
                    <a:pt x="1377432" y="26364"/>
                    <a:pt x="1395637" y="27407"/>
                  </a:cubicBezTo>
                  <a:cubicBezTo>
                    <a:pt x="1422945" y="28998"/>
                    <a:pt x="1450177" y="30767"/>
                    <a:pt x="1477464" y="32453"/>
                  </a:cubicBezTo>
                  <a:cubicBezTo>
                    <a:pt x="1495214" y="33555"/>
                    <a:pt x="1512984" y="34641"/>
                    <a:pt x="1530775" y="35711"/>
                  </a:cubicBezTo>
                  <a:cubicBezTo>
                    <a:pt x="1556170" y="37242"/>
                    <a:pt x="1581465" y="40123"/>
                    <a:pt x="1606553" y="44343"/>
                  </a:cubicBezTo>
                  <a:cubicBezTo>
                    <a:pt x="1638223" y="49332"/>
                    <a:pt x="1669069" y="58599"/>
                    <a:pt x="1698245" y="71893"/>
                  </a:cubicBezTo>
                  <a:cubicBezTo>
                    <a:pt x="1720610" y="82355"/>
                    <a:pt x="1737841" y="96225"/>
                    <a:pt x="1746586" y="115941"/>
                  </a:cubicBezTo>
                  <a:cubicBezTo>
                    <a:pt x="1751205" y="126565"/>
                    <a:pt x="1753883" y="137931"/>
                    <a:pt x="1754492" y="149500"/>
                  </a:cubicBezTo>
                  <a:cubicBezTo>
                    <a:pt x="1755857" y="171040"/>
                    <a:pt x="1757727" y="192559"/>
                    <a:pt x="1758212" y="214098"/>
                  </a:cubicBezTo>
                  <a:cubicBezTo>
                    <a:pt x="1758540" y="229000"/>
                    <a:pt x="1756553" y="243929"/>
                    <a:pt x="1756205" y="258850"/>
                  </a:cubicBezTo>
                  <a:cubicBezTo>
                    <a:pt x="1755796" y="276402"/>
                    <a:pt x="1756273" y="293967"/>
                    <a:pt x="1755946" y="311525"/>
                  </a:cubicBezTo>
                  <a:cubicBezTo>
                    <a:pt x="1755570" y="331937"/>
                    <a:pt x="1758349" y="352193"/>
                    <a:pt x="1759980" y="372503"/>
                  </a:cubicBezTo>
                  <a:cubicBezTo>
                    <a:pt x="1761144" y="389954"/>
                    <a:pt x="1760010" y="407482"/>
                    <a:pt x="1756608" y="424638"/>
                  </a:cubicBezTo>
                  <a:cubicBezTo>
                    <a:pt x="1753085" y="443760"/>
                    <a:pt x="1749287" y="462882"/>
                    <a:pt x="1745214" y="482003"/>
                  </a:cubicBezTo>
                  <a:cubicBezTo>
                    <a:pt x="1741141" y="501152"/>
                    <a:pt x="1733475" y="519355"/>
                    <a:pt x="1722624" y="535647"/>
                  </a:cubicBezTo>
                  <a:cubicBezTo>
                    <a:pt x="1716704" y="544537"/>
                    <a:pt x="1707748" y="550964"/>
                    <a:pt x="1697433" y="553724"/>
                  </a:cubicBezTo>
                  <a:cubicBezTo>
                    <a:pt x="1690712" y="555883"/>
                    <a:pt x="1683815" y="557453"/>
                    <a:pt x="1676822" y="558416"/>
                  </a:cubicBezTo>
                  <a:cubicBezTo>
                    <a:pt x="1657830" y="560526"/>
                    <a:pt x="1638776" y="562405"/>
                    <a:pt x="1619675" y="563634"/>
                  </a:cubicBezTo>
                  <a:cubicBezTo>
                    <a:pt x="1596395" y="565150"/>
                    <a:pt x="1573077" y="566243"/>
                    <a:pt x="1549720" y="566912"/>
                  </a:cubicBezTo>
                  <a:cubicBezTo>
                    <a:pt x="1520364" y="567724"/>
                    <a:pt x="1491043" y="567936"/>
                    <a:pt x="1461687" y="568326"/>
                  </a:cubicBezTo>
                  <a:cubicBezTo>
                    <a:pt x="1442449" y="568592"/>
                    <a:pt x="1423197" y="568933"/>
                    <a:pt x="1403946" y="568844"/>
                  </a:cubicBezTo>
                  <a:cubicBezTo>
                    <a:pt x="1345107" y="568594"/>
                    <a:pt x="1286262" y="568216"/>
                    <a:pt x="1227410" y="567711"/>
                  </a:cubicBezTo>
                  <a:cubicBezTo>
                    <a:pt x="1205284" y="567492"/>
                    <a:pt x="1183158" y="566577"/>
                    <a:pt x="1161059" y="565785"/>
                  </a:cubicBezTo>
                  <a:cubicBezTo>
                    <a:pt x="1140483" y="565054"/>
                    <a:pt x="1119927" y="563921"/>
                    <a:pt x="1099344" y="563245"/>
                  </a:cubicBezTo>
                  <a:cubicBezTo>
                    <a:pt x="1079444" y="562596"/>
                    <a:pt x="1059516" y="562193"/>
                    <a:pt x="1039589" y="561879"/>
                  </a:cubicBezTo>
                  <a:cubicBezTo>
                    <a:pt x="1013845" y="561517"/>
                    <a:pt x="988080" y="561414"/>
                    <a:pt x="962322" y="561100"/>
                  </a:cubicBezTo>
                  <a:cubicBezTo>
                    <a:pt x="952218" y="560977"/>
                    <a:pt x="942121" y="560759"/>
                    <a:pt x="932031" y="560328"/>
                  </a:cubicBezTo>
                  <a:cubicBezTo>
                    <a:pt x="915613" y="559645"/>
                    <a:pt x="899215" y="558689"/>
                    <a:pt x="882796" y="557843"/>
                  </a:cubicBezTo>
                  <a:cubicBezTo>
                    <a:pt x="873825" y="557387"/>
                    <a:pt x="864862" y="556918"/>
                    <a:pt x="855905" y="556436"/>
                  </a:cubicBezTo>
                  <a:cubicBezTo>
                    <a:pt x="836744" y="555393"/>
                    <a:pt x="817588" y="554337"/>
                    <a:pt x="798436" y="553267"/>
                  </a:cubicBezTo>
                  <a:cubicBezTo>
                    <a:pt x="785336" y="552584"/>
                    <a:pt x="772242" y="551901"/>
                    <a:pt x="759141" y="551218"/>
                  </a:cubicBezTo>
                  <a:cubicBezTo>
                    <a:pt x="740121" y="550180"/>
                    <a:pt x="721102" y="549119"/>
                    <a:pt x="702082" y="548036"/>
                  </a:cubicBezTo>
                  <a:cubicBezTo>
                    <a:pt x="689398" y="547353"/>
                    <a:pt x="676713" y="546711"/>
                    <a:pt x="664036" y="545987"/>
                  </a:cubicBezTo>
                  <a:cubicBezTo>
                    <a:pt x="646818" y="544969"/>
                    <a:pt x="629608" y="543870"/>
                    <a:pt x="612404" y="542818"/>
                  </a:cubicBezTo>
                  <a:lnTo>
                    <a:pt x="578953" y="540769"/>
                  </a:lnTo>
                  <a:cubicBezTo>
                    <a:pt x="561885" y="539718"/>
                    <a:pt x="544818" y="538632"/>
                    <a:pt x="527751" y="537614"/>
                  </a:cubicBezTo>
                  <a:cubicBezTo>
                    <a:pt x="515463" y="536884"/>
                    <a:pt x="503215" y="536248"/>
                    <a:pt x="490968" y="535511"/>
                  </a:cubicBezTo>
                  <a:cubicBezTo>
                    <a:pt x="474857" y="534521"/>
                    <a:pt x="458752" y="533428"/>
                    <a:pt x="442647" y="532444"/>
                  </a:cubicBezTo>
                  <a:cubicBezTo>
                    <a:pt x="430359" y="531686"/>
                    <a:pt x="418071" y="531208"/>
                    <a:pt x="405857" y="530286"/>
                  </a:cubicBezTo>
                  <a:cubicBezTo>
                    <a:pt x="384974" y="528736"/>
                    <a:pt x="364084" y="527152"/>
                    <a:pt x="343255" y="525178"/>
                  </a:cubicBezTo>
                  <a:cubicBezTo>
                    <a:pt x="326830" y="523621"/>
                    <a:pt x="310390" y="521859"/>
                    <a:pt x="294149" y="519428"/>
                  </a:cubicBezTo>
                  <a:cubicBezTo>
                    <a:pt x="274111" y="515774"/>
                    <a:pt x="253753" y="514173"/>
                    <a:pt x="233390" y="514647"/>
                  </a:cubicBezTo>
                  <a:cubicBezTo>
                    <a:pt x="227464" y="514968"/>
                    <a:pt x="221470" y="514818"/>
                    <a:pt x="215517" y="514647"/>
                  </a:cubicBezTo>
                  <a:cubicBezTo>
                    <a:pt x="210139" y="514659"/>
                    <a:pt x="204765" y="514308"/>
                    <a:pt x="199433" y="513596"/>
                  </a:cubicBezTo>
                  <a:cubicBezTo>
                    <a:pt x="188510" y="511820"/>
                    <a:pt x="177683" y="509683"/>
                    <a:pt x="166883" y="507449"/>
                  </a:cubicBezTo>
                  <a:cubicBezTo>
                    <a:pt x="151679" y="504328"/>
                    <a:pt x="136203" y="501720"/>
                    <a:pt x="121484" y="497526"/>
                  </a:cubicBezTo>
                  <a:cubicBezTo>
                    <a:pt x="108981" y="493768"/>
                    <a:pt x="96760" y="489129"/>
                    <a:pt x="84913" y="483643"/>
                  </a:cubicBezTo>
                  <a:cubicBezTo>
                    <a:pt x="65422" y="475004"/>
                    <a:pt x="46389" y="465729"/>
                    <a:pt x="27191" y="456653"/>
                  </a:cubicBezTo>
                  <a:cubicBezTo>
                    <a:pt x="25249" y="455693"/>
                    <a:pt x="23417" y="454523"/>
                    <a:pt x="21730" y="453164"/>
                  </a:cubicBezTo>
                  <a:cubicBezTo>
                    <a:pt x="13149" y="446478"/>
                    <a:pt x="4478" y="439799"/>
                    <a:pt x="2205" y="429842"/>
                  </a:cubicBezTo>
                  <a:cubicBezTo>
                    <a:pt x="1290" y="426133"/>
                    <a:pt x="710" y="422384"/>
                    <a:pt x="0" y="418628"/>
                  </a:cubicBezTo>
                  <a:close/>
                </a:path>
              </a:pathLst>
            </a:custGeom>
            <a:solidFill>
              <a:srgbClr val="F5B6CD"/>
            </a:solidFill>
            <a:ln w="67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 Placeholder">
              <a:extLst>
                <a:ext uri="{FF2B5EF4-FFF2-40B4-BE49-F238E27FC236}">
                  <a16:creationId xmlns:a16="http://schemas.microsoft.com/office/drawing/2014/main" id="{69A8082F-1DF5-AF0C-35C7-A80477B7C188}"/>
                </a:ext>
              </a:extLst>
            </p:cNvPr>
            <p:cNvSpPr txBox="1">
              <a:spLocks/>
            </p:cNvSpPr>
            <p:nvPr/>
          </p:nvSpPr>
          <p:spPr>
            <a:xfrm>
              <a:off x="7411236" y="1132708"/>
              <a:ext cx="1457889" cy="568857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Group Discussion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FED9D6E-98C9-42D1-8B6E-4952E1140A71}"/>
              </a:ext>
            </a:extLst>
          </p:cNvPr>
          <p:cNvSpPr txBox="1"/>
          <p:nvPr/>
        </p:nvSpPr>
        <p:spPr>
          <a:xfrm>
            <a:off x="2134732" y="4669403"/>
            <a:ext cx="54977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Compare with your classmates:  Has your understanding of Barrow’s story changed your feelings about the town?</a:t>
            </a:r>
          </a:p>
        </p:txBody>
      </p:sp>
    </p:spTree>
    <p:extLst>
      <p:ext uri="{BB962C8B-B14F-4D97-AF65-F5344CB8AC3E}">
        <p14:creationId xmlns:p14="http://schemas.microsoft.com/office/powerpoint/2010/main" val="17259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6D49-86C2-7C06-D3FF-AD37795A6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Reflection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4F6CDAC-31FB-A658-FE84-FAA812879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0250" b="10250"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42A17-DDB5-26D0-D1C8-919A60093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6" y="1075414"/>
            <a:ext cx="6361666" cy="3279566"/>
          </a:xfrm>
        </p:spPr>
        <p:txBody>
          <a:bodyPr/>
          <a:lstStyle/>
          <a:p>
            <a:r>
              <a:rPr lang="en-GB" sz="2400" dirty="0"/>
              <a:t>You have been asked by the Dock Museum  in Barrow to design the contents of a new display, explaining the reasons why Barrow   is such an interesting and special town.  </a:t>
            </a:r>
          </a:p>
          <a:p>
            <a:endParaRPr lang="en-GB" sz="2400" dirty="0"/>
          </a:p>
          <a:p>
            <a:r>
              <a:rPr lang="en-GB" sz="2400" dirty="0"/>
              <a:t>Choose up to 5 things to include in your exhibition. For each one, explain what you have chosen and why.</a:t>
            </a:r>
          </a:p>
          <a:p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BA43DB-4509-A861-6B9F-D213F873C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4449" y="4499097"/>
            <a:ext cx="5738814" cy="2214784"/>
            <a:chOff x="564449" y="4499097"/>
            <a:chExt cx="5738814" cy="2214784"/>
          </a:xfrm>
        </p:grpSpPr>
        <p:sp>
          <p:nvSpPr>
            <p:cNvPr id="4" name="Picture 2" descr="Decorative shape">
              <a:extLst>
                <a:ext uri="{FF2B5EF4-FFF2-40B4-BE49-F238E27FC236}">
                  <a16:creationId xmlns:a16="http://schemas.microsoft.com/office/drawing/2014/main" id="{22776EC9-38F9-D5BE-901A-7DA3E8D892DF}"/>
                </a:ext>
              </a:extLst>
            </p:cNvPr>
            <p:cNvSpPr/>
            <p:nvPr/>
          </p:nvSpPr>
          <p:spPr>
            <a:xfrm>
              <a:off x="564449" y="4499097"/>
              <a:ext cx="5738814" cy="2214784"/>
            </a:xfrm>
            <a:custGeom>
              <a:avLst/>
              <a:gdLst>
                <a:gd name="connsiteX0" fmla="*/ 5911123 w 5925345"/>
                <a:gd name="connsiteY0" fmla="*/ 1060739 h 1876623"/>
                <a:gd name="connsiteX1" fmla="*/ 5925264 w 5925345"/>
                <a:gd name="connsiteY1" fmla="*/ 1383675 h 1876623"/>
                <a:gd name="connsiteX2" fmla="*/ 5814493 w 5925345"/>
                <a:gd name="connsiteY2" fmla="*/ 1480320 h 1876623"/>
                <a:gd name="connsiteX3" fmla="*/ 4867040 w 5925345"/>
                <a:gd name="connsiteY3" fmla="*/ 1572251 h 1876623"/>
                <a:gd name="connsiteX4" fmla="*/ 4518226 w 5925345"/>
                <a:gd name="connsiteY4" fmla="*/ 1605252 h 1876623"/>
                <a:gd name="connsiteX5" fmla="*/ 3896018 w 5925345"/>
                <a:gd name="connsiteY5" fmla="*/ 1657110 h 1876623"/>
                <a:gd name="connsiteX6" fmla="*/ 3221959 w 5925345"/>
                <a:gd name="connsiteY6" fmla="*/ 1694825 h 1876623"/>
                <a:gd name="connsiteX7" fmla="*/ 2203800 w 5925345"/>
                <a:gd name="connsiteY7" fmla="*/ 1746683 h 1876623"/>
                <a:gd name="connsiteX8" fmla="*/ 1694721 w 5925345"/>
                <a:gd name="connsiteY8" fmla="*/ 1774970 h 1876623"/>
                <a:gd name="connsiteX9" fmla="*/ 657708 w 5925345"/>
                <a:gd name="connsiteY9" fmla="*/ 1862186 h 1876623"/>
                <a:gd name="connsiteX10" fmla="*/ 341890 w 5925345"/>
                <a:gd name="connsiteY10" fmla="*/ 1869258 h 1876623"/>
                <a:gd name="connsiteX11" fmla="*/ 245259 w 5925345"/>
                <a:gd name="connsiteY11" fmla="*/ 1848043 h 1876623"/>
                <a:gd name="connsiteX12" fmla="*/ 158056 w 5925345"/>
                <a:gd name="connsiteY12" fmla="*/ 1760827 h 1876623"/>
                <a:gd name="connsiteX13" fmla="*/ 4861 w 5925345"/>
                <a:gd name="connsiteY13" fmla="*/ 865091 h 1876623"/>
                <a:gd name="connsiteX14" fmla="*/ 35500 w 5925345"/>
                <a:gd name="connsiteY14" fmla="*/ 619943 h 1876623"/>
                <a:gd name="connsiteX15" fmla="*/ 110919 w 5925345"/>
                <a:gd name="connsiteY15" fmla="*/ 372437 h 1876623"/>
                <a:gd name="connsiteX16" fmla="*/ 247616 w 5925345"/>
                <a:gd name="connsiteY16" fmla="*/ 285221 h 1876623"/>
                <a:gd name="connsiteX17" fmla="*/ 506869 w 5925345"/>
                <a:gd name="connsiteY17" fmla="*/ 285221 h 1876623"/>
                <a:gd name="connsiteX18" fmla="*/ 1081941 w 5925345"/>
                <a:gd name="connsiteY18" fmla="*/ 266363 h 1876623"/>
                <a:gd name="connsiteX19" fmla="*/ 1534455 w 5925345"/>
                <a:gd name="connsiteY19" fmla="*/ 252220 h 1876623"/>
                <a:gd name="connsiteX20" fmla="*/ 2957992 w 5925345"/>
                <a:gd name="connsiteY20" fmla="*/ 214505 h 1876623"/>
                <a:gd name="connsiteX21" fmla="*/ 3679188 w 5925345"/>
                <a:gd name="connsiteY21" fmla="*/ 153218 h 1876623"/>
                <a:gd name="connsiteX22" fmla="*/ 4108134 w 5925345"/>
                <a:gd name="connsiteY22" fmla="*/ 113145 h 1876623"/>
                <a:gd name="connsiteX23" fmla="*/ 4704417 w 5925345"/>
                <a:gd name="connsiteY23" fmla="*/ 40072 h 1876623"/>
                <a:gd name="connsiteX24" fmla="*/ 5006094 w 5925345"/>
                <a:gd name="connsiteY24" fmla="*/ 16500 h 1876623"/>
                <a:gd name="connsiteX25" fmla="*/ 5623588 w 5925345"/>
                <a:gd name="connsiteY25" fmla="*/ 0 h 1876623"/>
                <a:gd name="connsiteX26" fmla="*/ 5729646 w 5925345"/>
                <a:gd name="connsiteY26" fmla="*/ 9429 h 1876623"/>
                <a:gd name="connsiteX27" fmla="*/ 5790924 w 5925345"/>
                <a:gd name="connsiteY27" fmla="*/ 63644 h 1876623"/>
                <a:gd name="connsiteX28" fmla="*/ 5880484 w 5925345"/>
                <a:gd name="connsiteY28" fmla="*/ 577513 h 1876623"/>
                <a:gd name="connsiteX29" fmla="*/ 5904053 w 5925345"/>
                <a:gd name="connsiteY29" fmla="*/ 846234 h 1876623"/>
                <a:gd name="connsiteX30" fmla="*/ 5904053 w 5925345"/>
                <a:gd name="connsiteY30" fmla="*/ 1056025 h 1876623"/>
                <a:gd name="connsiteX31" fmla="*/ 5911123 w 5925345"/>
                <a:gd name="connsiteY31" fmla="*/ 1056025 h 187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925345" h="1876623">
                  <a:moveTo>
                    <a:pt x="5911123" y="1060739"/>
                  </a:moveTo>
                  <a:cubicBezTo>
                    <a:pt x="5915837" y="1166813"/>
                    <a:pt x="5920551" y="1275244"/>
                    <a:pt x="5925264" y="1383675"/>
                  </a:cubicBezTo>
                  <a:cubicBezTo>
                    <a:pt x="5927621" y="1433176"/>
                    <a:pt x="5878127" y="1477963"/>
                    <a:pt x="5814493" y="1480320"/>
                  </a:cubicBezTo>
                  <a:cubicBezTo>
                    <a:pt x="5496318" y="1494463"/>
                    <a:pt x="5180500" y="1525107"/>
                    <a:pt x="4867040" y="1572251"/>
                  </a:cubicBezTo>
                  <a:cubicBezTo>
                    <a:pt x="4751554" y="1588751"/>
                    <a:pt x="4633711" y="1595823"/>
                    <a:pt x="4518226" y="1605252"/>
                  </a:cubicBezTo>
                  <a:cubicBezTo>
                    <a:pt x="4310823" y="1624109"/>
                    <a:pt x="4103420" y="1642967"/>
                    <a:pt x="3896018" y="1657110"/>
                  </a:cubicBezTo>
                  <a:cubicBezTo>
                    <a:pt x="3672117" y="1673610"/>
                    <a:pt x="3445860" y="1690111"/>
                    <a:pt x="3221959" y="1694825"/>
                  </a:cubicBezTo>
                  <a:cubicBezTo>
                    <a:pt x="2882573" y="1704254"/>
                    <a:pt x="2540830" y="1716040"/>
                    <a:pt x="2203800" y="1746683"/>
                  </a:cubicBezTo>
                  <a:cubicBezTo>
                    <a:pt x="2034107" y="1760827"/>
                    <a:pt x="1864414" y="1763184"/>
                    <a:pt x="1694721" y="1774970"/>
                  </a:cubicBezTo>
                  <a:cubicBezTo>
                    <a:pt x="1348264" y="1798542"/>
                    <a:pt x="1001808" y="1812685"/>
                    <a:pt x="657708" y="1862186"/>
                  </a:cubicBezTo>
                  <a:cubicBezTo>
                    <a:pt x="554006" y="1878686"/>
                    <a:pt x="447948" y="1881044"/>
                    <a:pt x="341890" y="1869258"/>
                  </a:cubicBezTo>
                  <a:cubicBezTo>
                    <a:pt x="308894" y="1864543"/>
                    <a:pt x="275898" y="1857472"/>
                    <a:pt x="245259" y="1848043"/>
                  </a:cubicBezTo>
                  <a:cubicBezTo>
                    <a:pt x="198122" y="1831542"/>
                    <a:pt x="167483" y="1807971"/>
                    <a:pt x="158056" y="1760827"/>
                  </a:cubicBezTo>
                  <a:cubicBezTo>
                    <a:pt x="110919" y="1461463"/>
                    <a:pt x="59068" y="1164456"/>
                    <a:pt x="4861" y="865091"/>
                  </a:cubicBezTo>
                  <a:cubicBezTo>
                    <a:pt x="-6924" y="782590"/>
                    <a:pt x="2504" y="697730"/>
                    <a:pt x="35500" y="619943"/>
                  </a:cubicBezTo>
                  <a:cubicBezTo>
                    <a:pt x="66139" y="539798"/>
                    <a:pt x="103848" y="459654"/>
                    <a:pt x="110919" y="372437"/>
                  </a:cubicBezTo>
                  <a:cubicBezTo>
                    <a:pt x="115633" y="315864"/>
                    <a:pt x="169840" y="285221"/>
                    <a:pt x="247616" y="285221"/>
                  </a:cubicBezTo>
                  <a:cubicBezTo>
                    <a:pt x="334820" y="285221"/>
                    <a:pt x="419666" y="287578"/>
                    <a:pt x="506869" y="285221"/>
                  </a:cubicBezTo>
                  <a:cubicBezTo>
                    <a:pt x="697774" y="280507"/>
                    <a:pt x="891036" y="273435"/>
                    <a:pt x="1081941" y="266363"/>
                  </a:cubicBezTo>
                  <a:cubicBezTo>
                    <a:pt x="1232779" y="261649"/>
                    <a:pt x="1383617" y="249863"/>
                    <a:pt x="1534455" y="252220"/>
                  </a:cubicBezTo>
                  <a:cubicBezTo>
                    <a:pt x="2010539" y="256935"/>
                    <a:pt x="2484265" y="235720"/>
                    <a:pt x="2957992" y="214505"/>
                  </a:cubicBezTo>
                  <a:cubicBezTo>
                    <a:pt x="3198391" y="205076"/>
                    <a:pt x="3438789" y="174433"/>
                    <a:pt x="3679188" y="153218"/>
                  </a:cubicBezTo>
                  <a:cubicBezTo>
                    <a:pt x="3822956" y="141432"/>
                    <a:pt x="3964366" y="129646"/>
                    <a:pt x="4108134" y="113145"/>
                  </a:cubicBezTo>
                  <a:cubicBezTo>
                    <a:pt x="4308466" y="89574"/>
                    <a:pt x="4506442" y="63644"/>
                    <a:pt x="4704417" y="40072"/>
                  </a:cubicBezTo>
                  <a:cubicBezTo>
                    <a:pt x="4803404" y="28286"/>
                    <a:pt x="4904749" y="21215"/>
                    <a:pt x="5006094" y="16500"/>
                  </a:cubicBezTo>
                  <a:cubicBezTo>
                    <a:pt x="5211139" y="9429"/>
                    <a:pt x="5418542" y="4714"/>
                    <a:pt x="5623588" y="0"/>
                  </a:cubicBezTo>
                  <a:cubicBezTo>
                    <a:pt x="5658940" y="0"/>
                    <a:pt x="5694293" y="4714"/>
                    <a:pt x="5729646" y="9429"/>
                  </a:cubicBezTo>
                  <a:cubicBezTo>
                    <a:pt x="5760285" y="11786"/>
                    <a:pt x="5786211" y="33001"/>
                    <a:pt x="5790924" y="63644"/>
                  </a:cubicBezTo>
                  <a:cubicBezTo>
                    <a:pt x="5819206" y="235720"/>
                    <a:pt x="5852202" y="405438"/>
                    <a:pt x="5880484" y="577513"/>
                  </a:cubicBezTo>
                  <a:cubicBezTo>
                    <a:pt x="5894625" y="667087"/>
                    <a:pt x="5899339" y="756660"/>
                    <a:pt x="5904053" y="846234"/>
                  </a:cubicBezTo>
                  <a:cubicBezTo>
                    <a:pt x="5908767" y="916950"/>
                    <a:pt x="5904053" y="985309"/>
                    <a:pt x="5904053" y="1056025"/>
                  </a:cubicBezTo>
                  <a:lnTo>
                    <a:pt x="5911123" y="1056025"/>
                  </a:lnTo>
                  <a:close/>
                </a:path>
              </a:pathLst>
            </a:custGeom>
            <a:solidFill>
              <a:srgbClr val="BBEBA0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Text Placeholder">
              <a:extLst>
                <a:ext uri="{FF2B5EF4-FFF2-40B4-BE49-F238E27FC236}">
                  <a16:creationId xmlns:a16="http://schemas.microsoft.com/office/drawing/2014/main" id="{B6092D5F-CE98-911A-379C-5FA0BB44AA59}"/>
                </a:ext>
              </a:extLst>
            </p:cNvPr>
            <p:cNvSpPr txBox="1">
              <a:spLocks/>
            </p:cNvSpPr>
            <p:nvPr/>
          </p:nvSpPr>
          <p:spPr>
            <a:xfrm>
              <a:off x="992059" y="5297044"/>
              <a:ext cx="5311204" cy="618891"/>
            </a:xfrm>
            <a:prstGeom prst="rect">
              <a:avLst/>
            </a:prstGeom>
            <a:noFill/>
          </p:spPr>
          <p:txBody>
            <a:bodyPr anchor="ctr" anchorCtr="0"/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GB" sz="1800" dirty="0"/>
                <a:t>You might like to include: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sz="1800" dirty="0"/>
                <a:t>Objects (for example a piece of iron ore)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sz="1800" dirty="0"/>
                <a:t>Photos of buildings, places or people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sz="1800" dirty="0"/>
                <a:t>Artwork (your own or someone else's</a:t>
              </a:r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226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0139-4387-750A-9EC3-22F123301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19318"/>
            <a:ext cx="11016801" cy="983346"/>
          </a:xfrm>
        </p:spPr>
        <p:txBody>
          <a:bodyPr>
            <a:normAutofit/>
          </a:bodyPr>
          <a:lstStyle/>
          <a:p>
            <a:r>
              <a:rPr lang="en-GB" sz="2800"/>
              <a:t>What can Barrow’s buildings tell us about the story of our town?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D88DD-C5BD-3590-6F80-5370497B15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7376" y="1302664"/>
            <a:ext cx="10996612" cy="461962"/>
          </a:xfrm>
        </p:spPr>
        <p:txBody>
          <a:bodyPr/>
          <a:lstStyle/>
          <a:p>
            <a:r>
              <a:rPr lang="en-GB"/>
              <a:t>Key Stage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C599B9-538B-61B4-BBEB-331917FFF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76" y="2429353"/>
            <a:ext cx="10794208" cy="339210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To develop pupils’ knowledge of significant places, people, events and themes in Barrow’s history.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To support pupils in using the built historic environment as historical evidence to find out about an area in the past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/>
              <a:t>To build pupils’ sense of place and pride in their local area. </a:t>
            </a:r>
          </a:p>
        </p:txBody>
      </p:sp>
    </p:spTree>
    <p:extLst>
      <p:ext uri="{BB962C8B-B14F-4D97-AF65-F5344CB8AC3E}">
        <p14:creationId xmlns:p14="http://schemas.microsoft.com/office/powerpoint/2010/main" val="76429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B7D4B4-FBE5-454F-278D-61E48444E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F30AA4-8323-A8C0-86D0-281DB48317EB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How to use this PPT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9A5F3-CAF8-336D-A380-3838056FA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64" y="1176450"/>
            <a:ext cx="5858436" cy="5022630"/>
          </a:xfrm>
        </p:spPr>
        <p:txBody>
          <a:bodyPr/>
          <a:lstStyle/>
          <a:p>
            <a:r>
              <a:rPr lang="en-GB" sz="2000" dirty="0"/>
              <a:t>This PowerPoint is part of the learning resource: What can Barrow’s buildings tell us about the story of our town?   Teachers should use this PPT, after having taken pupils on the trail of the same name.</a:t>
            </a:r>
          </a:p>
          <a:p>
            <a:endParaRPr lang="en-GB" sz="2000" dirty="0"/>
          </a:p>
          <a:p>
            <a:r>
              <a:rPr lang="en-GB" sz="2000" dirty="0"/>
              <a:t>This PPT can be used to revisit pupils learning from the trail and to support pupils in drawing conclusions about the main enquiry question: What can Barrow’s buildings tell us about the story of our town?</a:t>
            </a:r>
          </a:p>
          <a:p>
            <a:endParaRPr lang="en-GB" sz="2000" dirty="0"/>
          </a:p>
          <a:p>
            <a:r>
              <a:rPr lang="en-GB" sz="2000" dirty="0"/>
              <a:t>Teachers can use all, or some of the slides, and can edit them to meet the needs of pupils. </a:t>
            </a:r>
          </a:p>
          <a:p>
            <a:endParaRPr lang="en-GB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32E6D9-FC80-ABB9-A068-E494B63D35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5729A7-DD01-AF48-C15C-F6693497529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2"/>
              </a:rPr>
              <a:t>Introductory PPT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Heritage trail route map and script for teachers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Heritage trail worksheet for pupils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Additional Activities PPT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6"/>
              </a:rPr>
              <a:t>Colour and cut activity sheets 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912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3288F-B49F-371F-F339-451338FFA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/>
              <a:t>What can Barrow’s buildings tell us about the story of our town? Recap and Reflect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79F75-91A8-7020-57B7-2EB79FCA3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In this lesson we will: </a:t>
            </a:r>
          </a:p>
          <a:p>
            <a:endParaRPr lang="en-GB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Remind ourselves about what we learnt when we went on our history trail around Barrow centre.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Think about what these sites tell us about the story of our town and why it is special.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Revisit our thoughts and feelings about Barrow from our first lesson about the trail.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78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14D89-F7C2-2374-850D-E5DDE726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What can you remember about the trail? Sites we visited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C32C-E2FF-D1E4-E257-A87BA1993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/>
              <a:t>We recently went on a history trail around the centre of Barrow.   </a:t>
            </a:r>
          </a:p>
          <a:p>
            <a:endParaRPr lang="en-GB"/>
          </a:p>
          <a:p>
            <a:r>
              <a:rPr lang="en-GB" sz="2800"/>
              <a:t>Can you remember the names of any of the buildings and sites we visited?</a:t>
            </a:r>
          </a:p>
          <a:p>
            <a:endParaRPr lang="en-GB"/>
          </a:p>
          <a:p>
            <a:r>
              <a:rPr lang="en-GB" sz="2800"/>
              <a:t>Which site did you find most interesting site and why?</a:t>
            </a:r>
          </a:p>
          <a:p>
            <a:endParaRPr lang="en-GB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3CD108-F947-6B2E-ABE4-EF494CFD9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7" y="2511422"/>
            <a:ext cx="4343400" cy="1835155"/>
          </a:xfrm>
          <a:prstGeom prst="rect">
            <a:avLst/>
          </a:prstGeom>
        </p:spPr>
      </p:pic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0731B526-CE00-FD1B-A941-8D6F5329D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518575" y="4720590"/>
            <a:ext cx="1738975" cy="357158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/>
              <a:t>Think-Pair-Share</a:t>
            </a:r>
          </a:p>
        </p:txBody>
      </p:sp>
    </p:spTree>
    <p:extLst>
      <p:ext uri="{BB962C8B-B14F-4D97-AF65-F5344CB8AC3E}">
        <p14:creationId xmlns:p14="http://schemas.microsoft.com/office/powerpoint/2010/main" val="116947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AEFCE-8060-9F87-6259-9BB43F33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What can you remember about the trail? Information about each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FF8E0-1446-9957-77AD-A75CA5501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780413"/>
            <a:ext cx="5233717" cy="4266470"/>
          </a:xfrm>
        </p:spPr>
        <p:txBody>
          <a:bodyPr/>
          <a:lstStyle/>
          <a:p>
            <a:r>
              <a:rPr lang="en-GB" dirty="0"/>
              <a:t>Complete the worksheet on the next slide. Write down as much as you can remember about each site that we visited on the trail.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FB84D0-46F9-E566-93EC-8AE4E0D30313}"/>
              </a:ext>
            </a:extLst>
          </p:cNvPr>
          <p:cNvSpPr txBox="1"/>
          <p:nvPr/>
        </p:nvSpPr>
        <p:spPr>
          <a:xfrm>
            <a:off x="2445359" y="4647597"/>
            <a:ext cx="35666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You can write words or whole sentences.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32A3204-AB0D-657F-EADE-BC30D926F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6ED9937-797E-0C85-6708-4E98B0A01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-1557" b="-36"/>
          <a:stretch/>
        </p:blipFill>
        <p:spPr>
          <a:xfrm rot="20733588">
            <a:off x="6225447" y="192320"/>
            <a:ext cx="2945848" cy="3476220"/>
          </a:xfr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75801E9-D391-A90A-B9A6-7A3B96EC8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797267-A3A7-0D9C-39B3-9738CA008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What can you remember? Worksheet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ABF4269-1A5C-11E6-331A-64EE78A18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F1F82D0E-D26A-DB2C-0C1C-FCAD22BFE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139" b="-413"/>
          <a:stretch/>
        </p:blipFill>
        <p:spPr>
          <a:xfrm rot="1268507">
            <a:off x="8295928" y="2941837"/>
            <a:ext cx="2894568" cy="3411521"/>
          </a:xfr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298A923-B196-AFAA-91D8-8651441D9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79314" y="6046176"/>
            <a:ext cx="2836863" cy="631825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BFE4C7-4929-EF76-4D39-306DDA7F9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/>
              <a:t>What can you remember? Worksheet</a:t>
            </a:r>
          </a:p>
        </p:txBody>
      </p:sp>
      <p:grpSp>
        <p:nvGrpSpPr>
          <p:cNvPr id="20" name="Write-Char">
            <a:extLst>
              <a:ext uri="{FF2B5EF4-FFF2-40B4-BE49-F238E27FC236}">
                <a16:creationId xmlns:a16="http://schemas.microsoft.com/office/drawing/2014/main" id="{CB8F14C5-1B76-C9F7-0B98-C0BDB3B2E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7188" y="4090110"/>
            <a:ext cx="2130041" cy="2563771"/>
            <a:chOff x="5178451" y="3499712"/>
            <a:chExt cx="2284277" cy="2610188"/>
          </a:xfrm>
        </p:grpSpPr>
        <p:sp>
          <p:nvSpPr>
            <p:cNvPr id="21" name="Deco-washi">
              <a:extLst>
                <a:ext uri="{FF2B5EF4-FFF2-40B4-BE49-F238E27FC236}">
                  <a16:creationId xmlns:a16="http://schemas.microsoft.com/office/drawing/2014/main" id="{17B81455-2187-96B5-4B04-9005CC463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5555680" y="3499712"/>
              <a:ext cx="1769427" cy="681038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22" name="Text Placeholder">
              <a:extLst>
                <a:ext uri="{FF2B5EF4-FFF2-40B4-BE49-F238E27FC236}">
                  <a16:creationId xmlns:a16="http://schemas.microsoft.com/office/drawing/2014/main" id="{912D1DD0-E7CD-B1D6-C888-E758264AF13E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712470" y="3624142"/>
              <a:ext cx="1455846" cy="414338"/>
            </a:xfrm>
            <a:prstGeom prst="rect">
              <a:avLst/>
            </a:prstGeom>
            <a:noFill/>
          </p:spPr>
          <p:txBody>
            <a:bodyPr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/>
                <a:t>Write</a:t>
              </a:r>
            </a:p>
          </p:txBody>
        </p:sp>
        <p:pic>
          <p:nvPicPr>
            <p:cNvPr id="23" name="Write-icon" descr="Write character icon">
              <a:extLst>
                <a:ext uri="{FF2B5EF4-FFF2-40B4-BE49-F238E27FC236}">
                  <a16:creationId xmlns:a16="http://schemas.microsoft.com/office/drawing/2014/main" id="{3266DAD0-FEF5-E16D-E347-0B8F05B9A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8451" y="4336790"/>
              <a:ext cx="2284277" cy="1773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2551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diagram with blank boxes in which one can write about the buildings on the trail&#10;&#10;">
            <a:extLst>
              <a:ext uri="{FF2B5EF4-FFF2-40B4-BE49-F238E27FC236}">
                <a16:creationId xmlns:a16="http://schemas.microsoft.com/office/drawing/2014/main" id="{BF06BFDB-EB82-5F3C-B1E3-04F10A75A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262521" y="-1867666"/>
            <a:ext cx="6956916" cy="106922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7994E0-FBD6-6C5D-F8E0-BA2C9C11063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Barrow Trail worksheet (1)</a:t>
            </a:r>
          </a:p>
        </p:txBody>
      </p:sp>
    </p:spTree>
    <p:extLst>
      <p:ext uri="{BB962C8B-B14F-4D97-AF65-F5344CB8AC3E}">
        <p14:creationId xmlns:p14="http://schemas.microsoft.com/office/powerpoint/2010/main" val="205737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diagram with blank boxes in which one can write about the buildings on the trail&#10;">
            <a:extLst>
              <a:ext uri="{FF2B5EF4-FFF2-40B4-BE49-F238E27FC236}">
                <a16:creationId xmlns:a16="http://schemas.microsoft.com/office/drawing/2014/main" id="{3F7C0738-2833-8437-B50C-6AF7514B9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83405" y="-2042221"/>
            <a:ext cx="7211236" cy="10796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3BB24E-FA8A-BE00-71E9-D2347DC50CFE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Barrow Trail worksheet (2) </a:t>
            </a:r>
          </a:p>
        </p:txBody>
      </p:sp>
    </p:spTree>
    <p:extLst>
      <p:ext uri="{BB962C8B-B14F-4D97-AF65-F5344CB8AC3E}">
        <p14:creationId xmlns:p14="http://schemas.microsoft.com/office/powerpoint/2010/main" val="2522567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62B6-1B1D-E0E0-F0E6-C822D413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Trail StoryMap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48C43-D299-F37B-2B77-02960D408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9" y="1434089"/>
            <a:ext cx="4541904" cy="1291739"/>
          </a:xfrm>
        </p:spPr>
        <p:txBody>
          <a:bodyPr/>
          <a:lstStyle/>
          <a:p>
            <a:r>
              <a:rPr lang="en-GB" dirty="0"/>
              <a:t>Use the </a:t>
            </a:r>
            <a:r>
              <a:rPr lang="en-GB" dirty="0">
                <a:hlinkClick r:id="rId3"/>
              </a:rPr>
              <a:t>StoryMap</a:t>
            </a:r>
            <a:r>
              <a:rPr lang="en-GB" dirty="0"/>
              <a:t> to remind yourself of the sites that you visited on the trail and the information about each one.  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6A3D1-8A65-89C3-622A-06C3686ADAE9}"/>
              </a:ext>
            </a:extLst>
          </p:cNvPr>
          <p:cNvSpPr txBox="1"/>
          <p:nvPr/>
        </p:nvSpPr>
        <p:spPr>
          <a:xfrm>
            <a:off x="1930719" y="4627161"/>
            <a:ext cx="322195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Can you add any more information to your worksheet?</a:t>
            </a:r>
          </a:p>
        </p:txBody>
      </p:sp>
      <p:pic>
        <p:nvPicPr>
          <p:cNvPr id="24" name="Picture Placeholder 23" descr="A screen shot of the Barrow trail Storymap. The image shows a map with thumbnail images of the buildings on the trail">
            <a:extLst>
              <a:ext uri="{FF2B5EF4-FFF2-40B4-BE49-F238E27FC236}">
                <a16:creationId xmlns:a16="http://schemas.microsoft.com/office/drawing/2014/main" id="{2E1868F3-654F-3F9A-3910-BB5F922D70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127" r="18659"/>
          <a:stretch/>
        </p:blipFill>
        <p:spPr>
          <a:xfrm>
            <a:off x="5221714" y="914891"/>
            <a:ext cx="6648815" cy="4406773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F34B39A-C5D6-9C92-843B-928E7A720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 flipV="1">
            <a:off x="8394547" y="5306952"/>
            <a:ext cx="3475982" cy="742370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9" name="Write-Char">
            <a:extLst>
              <a:ext uri="{FF2B5EF4-FFF2-40B4-BE49-F238E27FC236}">
                <a16:creationId xmlns:a16="http://schemas.microsoft.com/office/drawing/2014/main" id="{A123BD5E-727B-7D70-FCBB-DD0FD5AE4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1296" y="4282095"/>
            <a:ext cx="1908267" cy="1974382"/>
            <a:chOff x="5178451" y="3499712"/>
            <a:chExt cx="2284277" cy="2610188"/>
          </a:xfrm>
        </p:grpSpPr>
        <p:sp>
          <p:nvSpPr>
            <p:cNvPr id="10" name="Deco-washi">
              <a:extLst>
                <a:ext uri="{FF2B5EF4-FFF2-40B4-BE49-F238E27FC236}">
                  <a16:creationId xmlns:a16="http://schemas.microsoft.com/office/drawing/2014/main" id="{2EF40DF8-A8D6-F81D-87AC-4CB502C7A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5555680" y="3499712"/>
              <a:ext cx="1769427" cy="681038"/>
            </a:xfrm>
            <a:prstGeom prst="rect">
              <a:avLst/>
            </a:pr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1" name="Text Placeholder">
              <a:extLst>
                <a:ext uri="{FF2B5EF4-FFF2-40B4-BE49-F238E27FC236}">
                  <a16:creationId xmlns:a16="http://schemas.microsoft.com/office/drawing/2014/main" id="{4F2E22E1-9B8C-BEA7-7313-940462347EFE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712470" y="3624142"/>
              <a:ext cx="1455846" cy="414338"/>
            </a:xfrm>
            <a:prstGeom prst="rect">
              <a:avLst/>
            </a:prstGeom>
            <a:noFill/>
          </p:spPr>
          <p:txBody>
            <a:bodyPr anchor="ctr" anchorCtr="0">
              <a:normAutofit fontScale="85000" lnSpcReduction="20000"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/>
                <a:t>Write</a:t>
              </a:r>
            </a:p>
          </p:txBody>
        </p:sp>
        <p:pic>
          <p:nvPicPr>
            <p:cNvPr id="12" name="Write-icon" descr="Write character icon">
              <a:extLst>
                <a:ext uri="{FF2B5EF4-FFF2-40B4-BE49-F238E27FC236}">
                  <a16:creationId xmlns:a16="http://schemas.microsoft.com/office/drawing/2014/main" id="{B515F5DC-05AC-636A-2FFA-E1AAD56C9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78451" y="4336790"/>
              <a:ext cx="2284277" cy="1773110"/>
            </a:xfrm>
            <a:prstGeom prst="rect">
              <a:avLst/>
            </a:prstGeom>
          </p:spPr>
        </p:pic>
      </p:grp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E4AF07D-6615-27D4-FFC8-B19CF8049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468966" y="5451834"/>
            <a:ext cx="3491738" cy="414338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What can Barrow’s buildings tell us about the story of our town </a:t>
            </a:r>
            <a:r>
              <a:rPr lang="en-GB" dirty="0">
                <a:hlinkClick r:id="rId3"/>
              </a:rPr>
              <a:t>StoryMap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0885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b168fb-557d-4aff-aaa1-591c64e5f6f0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be30f734-6a04-496a-ba73-5e5e8d7e44d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E8938743425438F2EDCFC960B8DB1" ma:contentTypeVersion="15" ma:contentTypeDescription="Create a new document." ma:contentTypeScope="" ma:versionID="b874dd9b998a3b814aeccda84769c1ef">
  <xsd:schema xmlns:xsd="http://www.w3.org/2001/XMLSchema" xmlns:xs="http://www.w3.org/2001/XMLSchema" xmlns:p="http://schemas.microsoft.com/office/2006/metadata/properties" xmlns:ns3="3cb168fb-557d-4aff-aaa1-591c64e5f6f0" xmlns:ns4="be30f734-6a04-496a-ba73-5e5e8d7e44d2" targetNamespace="http://schemas.microsoft.com/office/2006/metadata/properties" ma:root="true" ma:fieldsID="bc6165daa2a6fe768080225ad7a2e212" ns3:_="" ns4:_="">
    <xsd:import namespace="3cb168fb-557d-4aff-aaa1-591c64e5f6f0"/>
    <xsd:import namespace="be30f734-6a04-496a-ba73-5e5e8d7e44d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168fb-557d-4aff-aaa1-591c64e5f6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f734-6a04-496a-ba73-5e5e8d7e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6D2E43-4F90-40BF-B410-9AF81C15F411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3cb168fb-557d-4aff-aaa1-591c64e5f6f0"/>
    <ds:schemaRef ds:uri="http://purl.org/dc/dcmitype/"/>
    <ds:schemaRef ds:uri="http://www.w3.org/XML/1998/namespace"/>
    <ds:schemaRef ds:uri="http://schemas.microsoft.com/office/2006/documentManagement/types"/>
    <ds:schemaRef ds:uri="be30f734-6a04-496a-ba73-5e5e8d7e44d2"/>
    <ds:schemaRef ds:uri="http://purl.org/dc/elements/1.1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904DFA7-9813-4078-BFF1-CD3E0309C0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b168fb-557d-4aff-aaa1-591c64e5f6f0"/>
    <ds:schemaRef ds:uri="be30f734-6a04-496a-ba73-5e5e8d7e4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834</Words>
  <Application>Microsoft Office PowerPoint</Application>
  <PresentationFormat>Widescreen</PresentationFormat>
  <Paragraphs>90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</vt:lpstr>
      <vt:lpstr>Source Sans Pro Bold</vt:lpstr>
      <vt:lpstr>Office Theme</vt:lpstr>
      <vt:lpstr>What can Barrow’s buildings tell us about the story of our town?  Recap and Reflect PPT </vt:lpstr>
      <vt:lpstr>What can Barrow’s buildings tell us about the story of our town?</vt:lpstr>
      <vt:lpstr>How to use this PPT</vt:lpstr>
      <vt:lpstr>What can Barrow’s buildings tell us about the story of our town? Recap and Reflect</vt:lpstr>
      <vt:lpstr>What can you remember about the trail? Sites we visited</vt:lpstr>
      <vt:lpstr>What can you remember about the trail? Information about each site</vt:lpstr>
      <vt:lpstr>Barrow Trail worksheet (1)</vt:lpstr>
      <vt:lpstr>Barrow Trail worksheet (2) </vt:lpstr>
      <vt:lpstr>Trail StoryMap</vt:lpstr>
      <vt:lpstr>Using the trail to understand Barrow’s Story</vt:lpstr>
      <vt:lpstr>What can Barrow’s buildings tell us about the story of our town? (2) </vt:lpstr>
      <vt:lpstr>Using the trail to think about what makes Barrow special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Horsley, Daisy</cp:lastModifiedBy>
  <cp:revision>15</cp:revision>
  <dcterms:created xsi:type="dcterms:W3CDTF">2022-11-29T11:24:41Z</dcterms:created>
  <dcterms:modified xsi:type="dcterms:W3CDTF">2025-08-22T11:15:06Z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0x010100AE6E8938743425438F2EDCFC960B8DB1</vt:lpwstr>
  </property>
  <property fmtid="{D5CDD505-2E9C-101B-9397-08002B2CF9AE}" pid="3" name="MediaServiceImageTags">
    <vt:lpwstr/>
  </property>
</Properties>
</file>