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4"/>
  </p:notesMasterIdLst>
  <p:sldIdLst>
    <p:sldId id="256" r:id="rId2"/>
    <p:sldId id="259" r:id="rId3"/>
    <p:sldId id="257"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80" r:id="rId22"/>
    <p:sldId id="279" r:id="rId23"/>
  </p:sldIdLst>
  <p:sldSz cx="12192000" cy="6858000"/>
  <p:notesSz cx="6858000" cy="9144000"/>
  <p:embeddedFontLst>
    <p:embeddedFont>
      <p:font typeface="Linkpen 17a Print" panose="03050602060000000000" pitchFamily="66" charset="0"/>
      <p:regular r:id="rId25"/>
      <p:italic r:id="rId26"/>
    </p:embeddedFont>
    <p:embeddedFont>
      <p:font typeface="Nunito" panose="00000500000000000000" pitchFamily="2" charset="0"/>
      <p:regular r:id="rId27"/>
      <p:bold r:id="rId28"/>
      <p:italic r:id="rId29"/>
      <p:boldItalic r:id="rId30"/>
    </p:embeddedFont>
    <p:embeddedFont>
      <p:font typeface="Superclarendon Rg" panose="02060605060000020003" pitchFamily="18" charset="0"/>
      <p:regular r:id="rId31"/>
      <p:bold r:id="rId32"/>
      <p:italic r:id="rId33"/>
      <p:boldItalic r:id="rId3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5379"/>
    <a:srgbClr val="6C7175"/>
    <a:srgbClr val="595959"/>
    <a:srgbClr val="434343"/>
    <a:srgbClr val="56AE44"/>
    <a:srgbClr val="F49734"/>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BFC45B-4A8E-4B4B-AD33-FCC5C6285E16}" v="25" dt="2025-09-23T14:28:48.6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0032"/>
    <p:restoredTop sz="96327"/>
  </p:normalViewPr>
  <p:slideViewPr>
    <p:cSldViewPr snapToGrid="0">
      <p:cViewPr varScale="1">
        <p:scale>
          <a:sx n="103" d="100"/>
          <a:sy n="103" d="100"/>
        </p:scale>
        <p:origin x="114" y="28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0CBFC45B-4A8E-4B4B-AD33-FCC5C6285E16}"/>
    <pc:docChg chg="modSld">
      <pc:chgData name="McHarg, Catherine" userId="88b8f76c-9ae3-4745-88eb-fe0667a22af5" providerId="ADAL" clId="{0CBFC45B-4A8E-4B4B-AD33-FCC5C6285E16}" dt="2025-09-23T14:28:48.664" v="24"/>
      <pc:docMkLst>
        <pc:docMk/>
      </pc:docMkLst>
      <pc:sldChg chg="modAnim">
        <pc:chgData name="McHarg, Catherine" userId="88b8f76c-9ae3-4745-88eb-fe0667a22af5" providerId="ADAL" clId="{0CBFC45B-4A8E-4B4B-AD33-FCC5C6285E16}" dt="2025-09-23T14:24:03.003" v="5"/>
        <pc:sldMkLst>
          <pc:docMk/>
          <pc:sldMk cId="3587084393" sldId="267"/>
        </pc:sldMkLst>
      </pc:sldChg>
      <pc:sldChg chg="modAnim">
        <pc:chgData name="McHarg, Catherine" userId="88b8f76c-9ae3-4745-88eb-fe0667a22af5" providerId="ADAL" clId="{0CBFC45B-4A8E-4B4B-AD33-FCC5C6285E16}" dt="2025-09-23T14:28:10.583" v="22"/>
        <pc:sldMkLst>
          <pc:docMk/>
          <pc:sldMk cId="1129237750" sldId="272"/>
        </pc:sldMkLst>
      </pc:sldChg>
      <pc:sldChg chg="modAnim">
        <pc:chgData name="McHarg, Catherine" userId="88b8f76c-9ae3-4745-88eb-fe0667a22af5" providerId="ADAL" clId="{0CBFC45B-4A8E-4B4B-AD33-FCC5C6285E16}" dt="2025-09-23T14:28:48.664" v="24"/>
        <pc:sldMkLst>
          <pc:docMk/>
          <pc:sldMk cId="2237987029" sldId="27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9/23/2025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6E00B-57AA-CFAC-1AAB-D665F89B6D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AA9599-CBDF-9E33-6906-3E29EEDE6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B809B7-0A61-8DE5-7431-39C6FA2F32F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A234CB7-7195-F3E5-09C6-6DD3224C3A74}"/>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1293178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719F4-E3EA-6F6F-FB3E-B686FAC62A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B613DD-B3B0-043E-3774-73818AA1D4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553851-F775-9C76-F40D-77318BD3ADE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CFF3E4E-A46E-7BEF-2268-8BC8A2A575D1}"/>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267348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B2DA5-E4CE-0038-6F0B-D35BD8C299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F353F6-7EC7-4298-F6C9-CC95EA2F3C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137759-4A39-AB4A-21CA-21248A01DAB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9317D19-AFF6-4269-7F1D-F5F2AC532E61}"/>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4055293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D4D8F-7B12-5ED8-2810-19FF57663E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07685C-49F7-CB2D-B338-11D50A605E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595248-E205-62E3-ACCA-7FF42DB1ECE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F4E0B8A-D067-AD4A-9F1D-BBF2849BF476}"/>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112536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01785-248E-7D97-D2A8-8587BEFABE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746D4C-04E2-515B-F976-EEF0AE868F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27D62C-54A9-23FF-8E0A-670C8BA43C9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FFEC8DD-8C26-AF29-5B98-150F8D9DA66B}"/>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61311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E7472-B652-D362-E68F-1E3AD601C8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6F8115-925D-3AA5-012C-203567C562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DAAB27-9527-F4FD-7A52-D0926CA4733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22F0F38-462C-6A3A-540E-48EEBF06A056}"/>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6022274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713FD-3862-AC14-D091-70B331C5D7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D6CAA3-4C56-785E-48A1-779466080F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C458EB-4299-E775-3430-01BA8C7EE3D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8C517A0-53ED-AFBF-B35D-F2EA2BA18F14}"/>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6559236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91CC4-61FB-063C-304E-6FD47A8FE6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1BAA4C-723B-4E1B-4B94-A9F902AA2D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725598-9873-2089-4FEC-8F87BBC0A1A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93A977D-24A3-55EC-5C4D-36B5B07743D2}"/>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16973394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1E555-A8CE-8EE7-311C-14680A6243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63A45D-12E8-92F9-63D4-380CA0C37D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E1A61B-D3E6-F9F1-3327-43C037B692C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0AF10CB-DC60-360E-AF94-F3EA305897DA}"/>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21311170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6A5D7-DDAA-32B4-E03D-312D4230B9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403032-DA4B-7A76-92DA-946A205DC1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FA7A1A-75D6-1A6C-7C29-C6BC1AE2149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838194C-5651-4210-CAA9-F93A304416F2}"/>
              </a:ext>
            </a:extLst>
          </p:cNvPr>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1130015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27656-A9D3-B04A-F126-D47E4F0614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BFFA36-53D0-B404-2670-7F0A0A13BD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C55F52-DDC6-7F44-DFD5-5CC2CABA767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7F34332-657D-4163-3515-CEA4127F4B64}"/>
              </a:ext>
            </a:extLst>
          </p:cNvPr>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693814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6F4A0-B2C6-0150-0985-F1FC9554BE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B78BA9-86C5-0ED7-FC71-39D92A2202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C702C2-E5AC-5918-5187-A17B6E8FDF6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A2207BE-B56D-FAC6-03F7-1D0BF0B28D14}"/>
              </a:ext>
            </a:extLst>
          </p:cNvPr>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4561018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9EA34-E300-E194-C9D4-69B7DB4DAD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25D656-30CC-FB4D-E432-EB66E79B73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4E3E21-D9F1-8707-688B-40322BBBEA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ABEE6B6-1913-796D-94E1-9D6CB3B23BC2}"/>
              </a:ext>
            </a:extLst>
          </p:cNvPr>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665180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1F765-9ED8-DF1F-03C5-678F047644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FE1008-F26D-8A99-16EB-5B7DB4C868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F83DFD-BA9B-F028-ED8B-0FF627F1766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4BCCCB2-2F05-E569-7281-0EC2770C4DB5}"/>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3656571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FB7CB-8DB6-274A-1B4B-CED1FD8D46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A69AF8-49EE-AFE9-749E-A30047C7F4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8B5CBA-C37E-D40C-0980-0C8248290F6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AFD61F9-6468-D975-0C79-D0166F37BBC0}"/>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1580413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64B2A-41ED-F487-CA87-452C6376AE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77471D-5BF6-C0DB-5F91-E46262CE25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878227-34B2-CDED-E8CA-2B48DE1C481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D6D455E-F413-D2DA-A5AE-64E0214E4CC1}"/>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2708623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BD153-5FF0-C008-FBB1-C19988B3AA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ACD9F1-2D99-E64C-2B5D-F71A0D0A01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9C3CE8-A695-CA60-7CA1-9BA1FC36506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AB7A8AD-5C1B-B3B9-8274-7FC39EE93FF7}"/>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278053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E0684-E513-7FFD-8084-9EC31BB121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95D5E4-0AF6-4E94-40DD-DF69578B4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0F93F4-67FC-4E50-7498-CA4C74701C3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87CD6CF-6B87-3733-7358-5982887171DD}"/>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1561201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B117-2653-897D-E105-34C36C0DD1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CAD086-69AA-65C6-93AE-EBE7789637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2E2015-17DB-D781-E9B6-8A0ED2956C5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E312F91-36AF-D489-33DE-090C2461CD60}"/>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1459927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9/23/2025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9/23/2025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9/23/2025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9/23/2025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9.jp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25.pn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6.png"/><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jp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2.png"/><Relationship Id="rId7"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World War 2</a:t>
            </a:r>
          </a:p>
        </p:txBody>
      </p:sp>
      <p:pic>
        <p:nvPicPr>
          <p:cNvPr id="9" name="Title" descr="World War 2 Barrow-in-Furness">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1253614"/>
            <a:ext cx="12191999" cy="4748980"/>
          </a:xfrm>
          <a:prstGeom prst="rect">
            <a:avLst/>
          </a:prstGeom>
        </p:spPr>
      </p:pic>
      <p:sp>
        <p:nvSpPr>
          <p:cNvPr id="4" name="Question top">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What role did Barrow-in-Furness play in World War 2?</a:t>
            </a:r>
          </a:p>
        </p:txBody>
      </p:sp>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
        <p:nvSpPr>
          <p:cNvPr id="5" name="Rectangle 4" descr="An illustration of searchlights flashing over the night sky over a city as zeppelins fly over.">
            <a:extLst>
              <a:ext uri="{FF2B5EF4-FFF2-40B4-BE49-F238E27FC236}">
                <a16:creationId xmlns:a16="http://schemas.microsoft.com/office/drawing/2014/main" id="{B4FB6919-D8D9-412B-7336-5E1A29BB53AC}"/>
              </a:ext>
            </a:extLst>
          </p:cNvPr>
          <p:cNvSpPr/>
          <p:nvPr/>
        </p:nvSpPr>
        <p:spPr>
          <a:xfrm>
            <a:off x="0" y="0"/>
            <a:ext cx="12191999" cy="68565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A53350E-3B5F-2493-DD7D-FE7A7D79610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D0F7631-8CC0-18AE-094A-A1F92544D6C0}"/>
              </a:ext>
            </a:extLst>
          </p:cNvPr>
          <p:cNvSpPr>
            <a:spLocks noGrp="1"/>
          </p:cNvSpPr>
          <p:nvPr>
            <p:ph type="ctrTitle"/>
          </p:nvPr>
        </p:nvSpPr>
        <p:spPr>
          <a:xfrm>
            <a:off x="1524000" y="-1280448"/>
            <a:ext cx="9144000" cy="921925"/>
          </a:xfrm>
        </p:spPr>
        <p:txBody>
          <a:bodyPr/>
          <a:lstStyle/>
          <a:p>
            <a:r>
              <a:rPr lang="en-US" dirty="0"/>
              <a:t>Air raid wardens</a:t>
            </a:r>
          </a:p>
        </p:txBody>
      </p:sp>
      <p:sp>
        <p:nvSpPr>
          <p:cNvPr id="11" name="Slide Question">
            <a:extLst>
              <a:ext uri="{FF2B5EF4-FFF2-40B4-BE49-F238E27FC236}">
                <a16:creationId xmlns:a16="http://schemas.microsoft.com/office/drawing/2014/main" id="{B80AF293-8234-33D6-BE19-8EA55D9D13A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prepare for war?</a:t>
            </a:r>
          </a:p>
        </p:txBody>
      </p:sp>
      <p:sp>
        <p:nvSpPr>
          <p:cNvPr id="7" name="Title">
            <a:extLst>
              <a:ext uri="{FF2B5EF4-FFF2-40B4-BE49-F238E27FC236}">
                <a16:creationId xmlns:a16="http://schemas.microsoft.com/office/drawing/2014/main" id="{525BAA51-30DA-8F9A-0EC2-AAD6D5DBFBFC}"/>
              </a:ext>
            </a:extLst>
          </p:cNvPr>
          <p:cNvSpPr txBox="1">
            <a:spLocks/>
          </p:cNvSpPr>
          <p:nvPr/>
        </p:nvSpPr>
        <p:spPr>
          <a:xfrm>
            <a:off x="369413" y="511869"/>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Air Raid Wardens</a:t>
            </a:r>
          </a:p>
        </p:txBody>
      </p:sp>
      <p:sp>
        <p:nvSpPr>
          <p:cNvPr id="8" name="Text ">
            <a:extLst>
              <a:ext uri="{FF2B5EF4-FFF2-40B4-BE49-F238E27FC236}">
                <a16:creationId xmlns:a16="http://schemas.microsoft.com/office/drawing/2014/main" id="{F95654DB-3BFF-405F-F139-FA0917737722}"/>
              </a:ext>
            </a:extLst>
          </p:cNvPr>
          <p:cNvSpPr txBox="1"/>
          <p:nvPr/>
        </p:nvSpPr>
        <p:spPr>
          <a:xfrm>
            <a:off x="436604" y="1308609"/>
            <a:ext cx="6025064"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To make it harder for German bombers to locate buildings at night, all windows had to be covered with heavy curtains, cardboard or paint so no light could escape.  This was called the blackout.</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ARP (Air Raid Precautions) wardens would make sure that the blackout was being carried out properly. They also sounded the warning sirens, guided people to public shelters, issued and checked gas masks, rescued people from bombed out buildings and found places to stay for those who had lost their homes.</a:t>
            </a:r>
          </a:p>
        </p:txBody>
      </p:sp>
      <p:pic>
        <p:nvPicPr>
          <p:cNvPr id="6" name="Picture 5" descr="A drawing of a man in an Air Raider Warden uniform and helmet.">
            <a:extLst>
              <a:ext uri="{FF2B5EF4-FFF2-40B4-BE49-F238E27FC236}">
                <a16:creationId xmlns:a16="http://schemas.microsoft.com/office/drawing/2014/main" id="{42691962-C42D-DEE9-B498-BB38130F6F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5525" y="1826053"/>
            <a:ext cx="1968680" cy="5411293"/>
          </a:xfrm>
          <a:prstGeom prst="rect">
            <a:avLst/>
          </a:prstGeom>
        </p:spPr>
      </p:pic>
      <p:pic>
        <p:nvPicPr>
          <p:cNvPr id="9" name="Picture 8" descr="A poster of a man wearing a helmet. The text says &quot;Air Raid Wardens Wanted&quot; the text under that says &quot;A responsible job for responsible men&quot;. The bottom text says &quot;ARP - Apply to your local council now&quot;. The very bottom of the poster says &quot;National Service&quot;.">
            <a:extLst>
              <a:ext uri="{FF2B5EF4-FFF2-40B4-BE49-F238E27FC236}">
                <a16:creationId xmlns:a16="http://schemas.microsoft.com/office/drawing/2014/main" id="{770E6C0E-BA12-9ABF-EF0B-462922BD472A}"/>
              </a:ext>
            </a:extLst>
          </p:cNvPr>
          <p:cNvPicPr>
            <a:picLocks noChangeAspect="1"/>
          </p:cNvPicPr>
          <p:nvPr/>
        </p:nvPicPr>
        <p:blipFill>
          <a:blip r:embed="rId5"/>
          <a:stretch>
            <a:fillRect/>
          </a:stretch>
        </p:blipFill>
        <p:spPr>
          <a:xfrm>
            <a:off x="7703007" y="419003"/>
            <a:ext cx="3976090" cy="6073184"/>
          </a:xfrm>
          <a:prstGeom prst="rect">
            <a:avLst/>
          </a:prstGeom>
          <a:ln w="28575">
            <a:solidFill>
              <a:schemeClr val="tx1"/>
            </a:solidFill>
          </a:ln>
        </p:spPr>
      </p:pic>
      <p:pic>
        <p:nvPicPr>
          <p:cNvPr id="15" name="Logo">
            <a:extLst>
              <a:ext uri="{FF2B5EF4-FFF2-40B4-BE49-F238E27FC236}">
                <a16:creationId xmlns:a16="http://schemas.microsoft.com/office/drawing/2014/main" id="{7DBCD291-7ACE-2FCB-2AA5-E4F4AF6D32E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41157338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2" presetClass="entr" presetSubtype="2" decel="5000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1+#ppt_w/2"/>
                                          </p:val>
                                        </p:tav>
                                        <p:tav tm="100000">
                                          <p:val>
                                            <p:strVal val="#ppt_x"/>
                                          </p:val>
                                        </p:tav>
                                      </p:tavLst>
                                    </p:anim>
                                    <p:anim calcmode="lin" valueType="num">
                                      <p:cBhvr additive="base">
                                        <p:cTn id="24"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98C88C5-EB4F-BDEC-59C5-1EF882BA9AE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D1B0348-52D3-DD43-FF3B-8870EC970064}"/>
              </a:ext>
            </a:extLst>
          </p:cNvPr>
          <p:cNvSpPr>
            <a:spLocks noGrp="1"/>
          </p:cNvSpPr>
          <p:nvPr>
            <p:ph type="ctrTitle"/>
          </p:nvPr>
        </p:nvSpPr>
        <p:spPr>
          <a:xfrm>
            <a:off x="1524000" y="-1280448"/>
            <a:ext cx="9144000" cy="921925"/>
          </a:xfrm>
        </p:spPr>
        <p:txBody>
          <a:bodyPr/>
          <a:lstStyle/>
          <a:p>
            <a:r>
              <a:rPr lang="en-US" dirty="0"/>
              <a:t>Industry</a:t>
            </a:r>
          </a:p>
        </p:txBody>
      </p:sp>
      <p:sp>
        <p:nvSpPr>
          <p:cNvPr id="11" name="Slide Question">
            <a:extLst>
              <a:ext uri="{FF2B5EF4-FFF2-40B4-BE49-F238E27FC236}">
                <a16:creationId xmlns:a16="http://schemas.microsoft.com/office/drawing/2014/main" id="{FCB91DBC-E447-758C-734E-C67F419DEB4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prepare for war?</a:t>
            </a:r>
          </a:p>
        </p:txBody>
      </p:sp>
      <p:sp>
        <p:nvSpPr>
          <p:cNvPr id="7" name="Title">
            <a:extLst>
              <a:ext uri="{FF2B5EF4-FFF2-40B4-BE49-F238E27FC236}">
                <a16:creationId xmlns:a16="http://schemas.microsoft.com/office/drawing/2014/main" id="{DB484465-BA1D-55A5-8D39-36CC1F9489C5}"/>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Industry</a:t>
            </a:r>
          </a:p>
        </p:txBody>
      </p:sp>
      <p:sp>
        <p:nvSpPr>
          <p:cNvPr id="8" name="Text ">
            <a:extLst>
              <a:ext uri="{FF2B5EF4-FFF2-40B4-BE49-F238E27FC236}">
                <a16:creationId xmlns:a16="http://schemas.microsoft.com/office/drawing/2014/main" id="{976C9962-8A33-B63D-A153-7CBD3FB14CFD}"/>
              </a:ext>
            </a:extLst>
          </p:cNvPr>
          <p:cNvSpPr txBox="1"/>
          <p:nvPr/>
        </p:nvSpPr>
        <p:spPr>
          <a:xfrm>
            <a:off x="494269" y="1285103"/>
            <a:ext cx="4450264" cy="458971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Barrow-in-Furness was already known for its impressive shipyards and engineering works. These industries were central to Britain’s defence because they built many of the ships and submarines used by the Royal Navy. When the threat of war grew, the town ramped up its preparations in many different ways. In the months leading up to the war, factories and workshops worked at full speed to produce vital equipment. People worked long hours to build, repair, and modify machinery that would be used both on the battlefront and at home. </a:t>
            </a:r>
          </a:p>
        </p:txBody>
      </p:sp>
      <p:pic>
        <p:nvPicPr>
          <p:cNvPr id="15" name="Logo">
            <a:extLst>
              <a:ext uri="{FF2B5EF4-FFF2-40B4-BE49-F238E27FC236}">
                <a16:creationId xmlns:a16="http://schemas.microsoft.com/office/drawing/2014/main" id="{EB2FA57C-DC54-FBEC-A378-18D29EBCC14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85055"/>
            <a:ext cx="1523999" cy="1370158"/>
          </a:xfrm>
          <a:prstGeom prst="rect">
            <a:avLst/>
          </a:prstGeom>
        </p:spPr>
      </p:pic>
      <p:sp>
        <p:nvSpPr>
          <p:cNvPr id="4" name="Rectangle 3" descr="An aerial photograph of huge ships being build in a shipyard.">
            <a:extLst>
              <a:ext uri="{FF2B5EF4-FFF2-40B4-BE49-F238E27FC236}">
                <a16:creationId xmlns:a16="http://schemas.microsoft.com/office/drawing/2014/main" id="{9E8743F8-CEC0-0ED8-1085-2731E54CA5D4}"/>
              </a:ext>
            </a:extLst>
          </p:cNvPr>
          <p:cNvSpPr/>
          <p:nvPr/>
        </p:nvSpPr>
        <p:spPr>
          <a:xfrm>
            <a:off x="191729" y="117986"/>
            <a:ext cx="11813458" cy="65482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60620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C1F2F0B-025D-E5CB-B829-83EB34D7393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C0A77A7-F266-29D1-A932-21591761902C}"/>
              </a:ext>
            </a:extLst>
          </p:cNvPr>
          <p:cNvSpPr>
            <a:spLocks noGrp="1"/>
          </p:cNvSpPr>
          <p:nvPr>
            <p:ph type="ctrTitle"/>
          </p:nvPr>
        </p:nvSpPr>
        <p:spPr>
          <a:xfrm>
            <a:off x="1524000" y="-1280448"/>
            <a:ext cx="9144000" cy="921925"/>
          </a:xfrm>
        </p:spPr>
        <p:txBody>
          <a:bodyPr/>
          <a:lstStyle/>
          <a:p>
            <a:r>
              <a:rPr lang="en-US" dirty="0"/>
              <a:t>Hindenburg</a:t>
            </a:r>
          </a:p>
        </p:txBody>
      </p:sp>
      <p:sp>
        <p:nvSpPr>
          <p:cNvPr id="11" name="Slide Question">
            <a:extLst>
              <a:ext uri="{FF2B5EF4-FFF2-40B4-BE49-F238E27FC236}">
                <a16:creationId xmlns:a16="http://schemas.microsoft.com/office/drawing/2014/main" id="{5D221007-CE36-4B1F-38F5-07495E237D3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was Barrow-in-Furness a target for German bombs?</a:t>
            </a:r>
          </a:p>
        </p:txBody>
      </p:sp>
      <p:sp>
        <p:nvSpPr>
          <p:cNvPr id="7" name="Title">
            <a:extLst>
              <a:ext uri="{FF2B5EF4-FFF2-40B4-BE49-F238E27FC236}">
                <a16:creationId xmlns:a16="http://schemas.microsoft.com/office/drawing/2014/main" id="{FADC97B2-8A86-6090-03D6-A1585E7A6A42}"/>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Hindenburg</a:t>
            </a:r>
          </a:p>
        </p:txBody>
      </p:sp>
      <p:sp>
        <p:nvSpPr>
          <p:cNvPr id="8" name="Text ">
            <a:extLst>
              <a:ext uri="{FF2B5EF4-FFF2-40B4-BE49-F238E27FC236}">
                <a16:creationId xmlns:a16="http://schemas.microsoft.com/office/drawing/2014/main" id="{1E7FC780-377F-07C0-573C-1BA10FB1260A}"/>
              </a:ext>
            </a:extLst>
          </p:cNvPr>
          <p:cNvSpPr txBox="1"/>
          <p:nvPr/>
        </p:nvSpPr>
        <p:spPr>
          <a:xfrm>
            <a:off x="535152" y="1469188"/>
            <a:ext cx="4856664" cy="4441601"/>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In 1936, a German Hindenburg zeppelin flew very low and slowly over Barrow. Locals and government officials believed that it was spying on the shipyard.</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For this reason, the people of Barrow were expecting air raids when the war began.</a:t>
            </a:r>
          </a:p>
        </p:txBody>
      </p:sp>
      <p:pic>
        <p:nvPicPr>
          <p:cNvPr id="12" name="hinden-1" descr="A photo of a roof top and chimney.">
            <a:extLst>
              <a:ext uri="{FF2B5EF4-FFF2-40B4-BE49-F238E27FC236}">
                <a16:creationId xmlns:a16="http://schemas.microsoft.com/office/drawing/2014/main" id="{4C60CD05-358F-5661-AA45-99677A52761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31716" y="777080"/>
            <a:ext cx="5966015" cy="4605345"/>
          </a:xfrm>
          <a:prstGeom prst="rect">
            <a:avLst/>
          </a:prstGeom>
        </p:spPr>
      </p:pic>
      <p:pic>
        <p:nvPicPr>
          <p:cNvPr id="21" name="hinden-2" descr="A large silver blimp flies overhead in the sky.">
            <a:extLst>
              <a:ext uri="{FF2B5EF4-FFF2-40B4-BE49-F238E27FC236}">
                <a16:creationId xmlns:a16="http://schemas.microsoft.com/office/drawing/2014/main" id="{0711A1C5-76F0-9E56-4042-CC605455383F}"/>
              </a:ext>
              <a:ext uri="{C183D7F6-B498-43B3-948B-1728B52AA6E4}">
                <adec:decorative xmlns:adec="http://schemas.microsoft.com/office/drawing/2017/decorative" val="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33733" y="777079"/>
            <a:ext cx="4263998" cy="3083721"/>
          </a:xfrm>
          <a:prstGeom prst="rect">
            <a:avLst/>
          </a:prstGeom>
        </p:spPr>
      </p:pic>
      <p:grpSp>
        <p:nvGrpSpPr>
          <p:cNvPr id="22" name="hinden-3" descr="A photo of a roof top and chimney, a large silver blimp flies overhead in the sky.">
            <a:extLst>
              <a:ext uri="{FF2B5EF4-FFF2-40B4-BE49-F238E27FC236}">
                <a16:creationId xmlns:a16="http://schemas.microsoft.com/office/drawing/2014/main" id="{9C85118E-EF33-5103-B102-1ADE4E5A9A24}"/>
              </a:ext>
            </a:extLst>
          </p:cNvPr>
          <p:cNvGrpSpPr/>
          <p:nvPr/>
        </p:nvGrpSpPr>
        <p:grpSpPr>
          <a:xfrm>
            <a:off x="5731716" y="777079"/>
            <a:ext cx="5966015" cy="4605345"/>
            <a:chOff x="5731716" y="777079"/>
            <a:chExt cx="5966015" cy="4605345"/>
          </a:xfrm>
        </p:grpSpPr>
        <p:pic>
          <p:nvPicPr>
            <p:cNvPr id="19" name="Picture 18" descr="A blimp flying over a house&#10;&#10;Description automatically generated">
              <a:extLst>
                <a:ext uri="{FF2B5EF4-FFF2-40B4-BE49-F238E27FC236}">
                  <a16:creationId xmlns:a16="http://schemas.microsoft.com/office/drawing/2014/main" id="{9F1638D4-499D-0858-D84B-03278B4A132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31716" y="777079"/>
              <a:ext cx="5966015" cy="4605345"/>
            </a:xfrm>
            <a:prstGeom prst="rect">
              <a:avLst/>
            </a:prstGeom>
          </p:spPr>
        </p:pic>
        <p:sp>
          <p:nvSpPr>
            <p:cNvPr id="17" name="TextBox 16">
              <a:extLst>
                <a:ext uri="{FF2B5EF4-FFF2-40B4-BE49-F238E27FC236}">
                  <a16:creationId xmlns:a16="http://schemas.microsoft.com/office/drawing/2014/main" id="{88335DAC-D31A-6E09-937E-4D6E68B8F148}"/>
                </a:ext>
              </a:extLst>
            </p:cNvPr>
            <p:cNvSpPr txBox="1"/>
            <p:nvPr/>
          </p:nvSpPr>
          <p:spPr>
            <a:xfrm>
              <a:off x="5854348" y="938537"/>
              <a:ext cx="2486578" cy="246221"/>
            </a:xfrm>
            <a:prstGeom prst="rect">
              <a:avLst/>
            </a:prstGeom>
            <a:noFill/>
          </p:spPr>
          <p:txBody>
            <a:bodyPr wrap="none" rtlCol="0">
              <a:spAutoFit/>
            </a:bodyPr>
            <a:lstStyle/>
            <a:p>
              <a:r>
                <a:rPr lang="en-GB" sz="1000" dirty="0">
                  <a:solidFill>
                    <a:schemeClr val="bg1">
                      <a:lumMod val="50000"/>
                    </a:schemeClr>
                  </a:solidFill>
                </a:rPr>
                <a:t>© Public Domain from Wikimedia Commons</a:t>
              </a:r>
            </a:p>
          </p:txBody>
        </p:sp>
      </p:grpSp>
      <p:grpSp>
        <p:nvGrpSpPr>
          <p:cNvPr id="5" name="Caption" descr="The Hindenburg flying over Walney Island in 1936.&#10;">
            <a:extLst>
              <a:ext uri="{FF2B5EF4-FFF2-40B4-BE49-F238E27FC236}">
                <a16:creationId xmlns:a16="http://schemas.microsoft.com/office/drawing/2014/main" id="{506D0666-65B5-F951-4C00-9F822C245BB1}"/>
              </a:ext>
            </a:extLst>
          </p:cNvPr>
          <p:cNvGrpSpPr/>
          <p:nvPr/>
        </p:nvGrpSpPr>
        <p:grpSpPr>
          <a:xfrm>
            <a:off x="5931156" y="5382424"/>
            <a:ext cx="4819539" cy="888705"/>
            <a:chOff x="5121850" y="2383537"/>
            <a:chExt cx="4819539" cy="888705"/>
          </a:xfrm>
        </p:grpSpPr>
        <p:pic>
          <p:nvPicPr>
            <p:cNvPr id="2" name="Picture 1">
              <a:extLst>
                <a:ext uri="{FF2B5EF4-FFF2-40B4-BE49-F238E27FC236}">
                  <a16:creationId xmlns:a16="http://schemas.microsoft.com/office/drawing/2014/main" id="{3C7FC869-BFCB-47A1-D990-4669F68928B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7AAC5788-5351-355C-FDA8-6B6C4F949C9A}"/>
                </a:ext>
              </a:extLst>
            </p:cNvPr>
            <p:cNvSpPr txBox="1"/>
            <p:nvPr/>
          </p:nvSpPr>
          <p:spPr>
            <a:xfrm>
              <a:off x="5276103" y="2383537"/>
              <a:ext cx="4665286"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The Hindenburg flying over </a:t>
              </a:r>
              <a:r>
                <a:rPr lang="en-GB" dirty="0" err="1">
                  <a:latin typeface="Linkpen 17a Print" panose="03050602060000000000" pitchFamily="66" charset="77"/>
                </a:rPr>
                <a:t>Walney</a:t>
              </a:r>
              <a:r>
                <a:rPr lang="en-GB" dirty="0">
                  <a:latin typeface="Linkpen 17a Print" panose="03050602060000000000" pitchFamily="66" charset="77"/>
                </a:rPr>
                <a:t> Island in 1936.</a:t>
              </a:r>
            </a:p>
          </p:txBody>
        </p:sp>
      </p:grpSp>
      <p:pic>
        <p:nvPicPr>
          <p:cNvPr id="15" name="Logo">
            <a:extLst>
              <a:ext uri="{FF2B5EF4-FFF2-40B4-BE49-F238E27FC236}">
                <a16:creationId xmlns:a16="http://schemas.microsoft.com/office/drawing/2014/main" id="{3EEA3EFA-2A6C-D026-DEA7-ED294E38C069}"/>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11529899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2" presetClass="entr" presetSubtype="3" decel="5000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3000" fill="hold"/>
                                        <p:tgtEl>
                                          <p:spTgt spid="21"/>
                                        </p:tgtEl>
                                        <p:attrNameLst>
                                          <p:attrName>ppt_x</p:attrName>
                                        </p:attrNameLst>
                                      </p:cBhvr>
                                      <p:tavLst>
                                        <p:tav tm="0">
                                          <p:val>
                                            <p:strVal val="1+#ppt_w/2"/>
                                          </p:val>
                                        </p:tav>
                                        <p:tav tm="100000">
                                          <p:val>
                                            <p:strVal val="#ppt_x"/>
                                          </p:val>
                                        </p:tav>
                                      </p:tavLst>
                                    </p:anim>
                                    <p:anim calcmode="lin" valueType="num">
                                      <p:cBhvr additive="base">
                                        <p:cTn id="20" dur="30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4500"/>
                            </p:stCondLst>
                            <p:childTnLst>
                              <p:par>
                                <p:cTn id="22" presetID="10" presetClass="entr" presetSubtype="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5000"/>
                            </p:stCondLst>
                            <p:childTnLst>
                              <p:par>
                                <p:cTn id="26" presetID="10" presetClass="entr" presetSubtype="0" fill="hold" grpId="0" nodeType="afterEffect">
                                  <p:stCondLst>
                                    <p:cond delay="0"/>
                                  </p:stCondLst>
                                  <p:childTnLst>
                                    <p:set>
                                      <p:cBhvr>
                                        <p:cTn id="27" dur="1" fill="hold">
                                          <p:stCondLst>
                                            <p:cond delay="0"/>
                                          </p:stCondLst>
                                        </p:cTn>
                                        <p:tgtEl>
                                          <p:spTgt spid="8">
                                            <p:txEl>
                                              <p:pRg st="2" end="2"/>
                                            </p:txEl>
                                          </p:spTgt>
                                        </p:tgtEl>
                                        <p:attrNameLst>
                                          <p:attrName>style.visibility</p:attrName>
                                        </p:attrNameLst>
                                      </p:cBhvr>
                                      <p:to>
                                        <p:strVal val="visible"/>
                                      </p:to>
                                    </p:set>
                                    <p:animEffect transition="in" filter="fade">
                                      <p:cBhvr>
                                        <p:cTn id="28" dur="500"/>
                                        <p:tgtEl>
                                          <p:spTgt spid="8">
                                            <p:txEl>
                                              <p:pRg st="2" end="2"/>
                                            </p:txEl>
                                          </p:spTgt>
                                        </p:tgtEl>
                                      </p:cBhvr>
                                    </p:animEffect>
                                  </p:childTnLst>
                                </p:cTn>
                              </p:par>
                            </p:childTnLst>
                          </p:cTn>
                        </p:par>
                        <p:par>
                          <p:cTn id="29" fill="hold">
                            <p:stCondLst>
                              <p:cond delay="550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878133C-881E-92C8-3CE8-01B79619448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DD52893-10A6-4D7A-C6B5-4176C54A4AD2}"/>
              </a:ext>
            </a:extLst>
          </p:cNvPr>
          <p:cNvSpPr>
            <a:spLocks noGrp="1"/>
          </p:cNvSpPr>
          <p:nvPr>
            <p:ph type="ctrTitle"/>
          </p:nvPr>
        </p:nvSpPr>
        <p:spPr>
          <a:xfrm>
            <a:off x="1524000" y="-1280448"/>
            <a:ext cx="9144000" cy="921925"/>
          </a:xfrm>
        </p:spPr>
        <p:txBody>
          <a:bodyPr/>
          <a:lstStyle/>
          <a:p>
            <a:r>
              <a:rPr lang="en-US" dirty="0"/>
              <a:t>Air </a:t>
            </a:r>
            <a:r>
              <a:rPr lang="en-US" dirty="0" err="1"/>
              <a:t>defence</a:t>
            </a:r>
            <a:endParaRPr lang="en-US" dirty="0"/>
          </a:p>
        </p:txBody>
      </p:sp>
      <p:sp>
        <p:nvSpPr>
          <p:cNvPr id="11" name="Slide Question">
            <a:extLst>
              <a:ext uri="{FF2B5EF4-FFF2-40B4-BE49-F238E27FC236}">
                <a16:creationId xmlns:a16="http://schemas.microsoft.com/office/drawing/2014/main" id="{292728E5-BB81-50FA-14F7-D5A04CCBAFE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prepare for war?</a:t>
            </a:r>
          </a:p>
        </p:txBody>
      </p:sp>
      <p:sp>
        <p:nvSpPr>
          <p:cNvPr id="17" name="Title">
            <a:extLst>
              <a:ext uri="{FF2B5EF4-FFF2-40B4-BE49-F238E27FC236}">
                <a16:creationId xmlns:a16="http://schemas.microsoft.com/office/drawing/2014/main" id="{2F5FD26C-00A4-5322-89F9-9B3BABA08ACE}"/>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Air Defence</a:t>
            </a:r>
          </a:p>
        </p:txBody>
      </p:sp>
      <p:sp>
        <p:nvSpPr>
          <p:cNvPr id="8" name="Text ">
            <a:extLst>
              <a:ext uri="{FF2B5EF4-FFF2-40B4-BE49-F238E27FC236}">
                <a16:creationId xmlns:a16="http://schemas.microsoft.com/office/drawing/2014/main" id="{503F2822-411C-8466-AF83-4590EFC92D43}"/>
              </a:ext>
            </a:extLst>
          </p:cNvPr>
          <p:cNvSpPr txBox="1"/>
          <p:nvPr/>
        </p:nvSpPr>
        <p:spPr>
          <a:xfrm>
            <a:off x="502329" y="1453316"/>
            <a:ext cx="5667503"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As war became a reality, Barrow-in-Furness was also busy preparing its defences. The local authorities and community leaders quickly realised that the town needed to be ready if the enemy were to come. Salamanders—large oil drums filled with dark, oily substances—were brought in to create smoke screens that could hide important military installations from enemy aircraft. Barrage balloons were flown high above the town to make it more difficult for German bombers to aim accurately. </a:t>
            </a:r>
          </a:p>
        </p:txBody>
      </p:sp>
      <p:grpSp>
        <p:nvGrpSpPr>
          <p:cNvPr id="9" name="Group 8" descr="A black and white aerial phot of rods and buildings, below you can see a large silver balloon sitting in the parking area of the town hall.">
            <a:extLst>
              <a:ext uri="{FF2B5EF4-FFF2-40B4-BE49-F238E27FC236}">
                <a16:creationId xmlns:a16="http://schemas.microsoft.com/office/drawing/2014/main" id="{9C6835F7-B7DF-6DEC-F294-43BD3D9C033B}"/>
              </a:ext>
            </a:extLst>
          </p:cNvPr>
          <p:cNvGrpSpPr/>
          <p:nvPr/>
        </p:nvGrpSpPr>
        <p:grpSpPr>
          <a:xfrm>
            <a:off x="6169832" y="1330314"/>
            <a:ext cx="4649744" cy="4492052"/>
            <a:chOff x="481058" y="488372"/>
            <a:chExt cx="4649744" cy="4492052"/>
          </a:xfrm>
        </p:grpSpPr>
        <p:pic>
          <p:nvPicPr>
            <p:cNvPr id="4" name="Picture 3" descr="An aerial view of a city&#10;&#10;AI-generated content may be incorrect.">
              <a:extLst>
                <a:ext uri="{FF2B5EF4-FFF2-40B4-BE49-F238E27FC236}">
                  <a16:creationId xmlns:a16="http://schemas.microsoft.com/office/drawing/2014/main" id="{E798CB93-17EE-4038-DBA7-E6FB8AF85F2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94267" y="507633"/>
              <a:ext cx="4636535" cy="4472791"/>
            </a:xfrm>
            <a:prstGeom prst="rect">
              <a:avLst/>
            </a:prstGeom>
            <a:ln w="28575">
              <a:solidFill>
                <a:schemeClr val="tx1"/>
              </a:solidFill>
            </a:ln>
          </p:spPr>
        </p:pic>
        <p:sp>
          <p:nvSpPr>
            <p:cNvPr id="6" name="TextBox 5">
              <a:extLst>
                <a:ext uri="{FF2B5EF4-FFF2-40B4-BE49-F238E27FC236}">
                  <a16:creationId xmlns:a16="http://schemas.microsoft.com/office/drawing/2014/main" id="{2A0F5E56-525E-855E-CB3A-067292E8E6F4}"/>
                </a:ext>
              </a:extLst>
            </p:cNvPr>
            <p:cNvSpPr txBox="1"/>
            <p:nvPr/>
          </p:nvSpPr>
          <p:spPr>
            <a:xfrm>
              <a:off x="481058" y="488372"/>
              <a:ext cx="2954655" cy="246221"/>
            </a:xfrm>
            <a:prstGeom prst="rect">
              <a:avLst/>
            </a:prstGeom>
            <a:noFill/>
          </p:spPr>
          <p:txBody>
            <a:bodyPr wrap="none" lIns="91440" tIns="45720" rIns="91440" bIns="45720" rtlCol="0" anchor="t">
              <a:spAutoFit/>
            </a:bodyPr>
            <a:lstStyle/>
            <a:p>
              <a:r>
                <a:rPr lang="en-GB" sz="1000" dirty="0">
                  <a:solidFill>
                    <a:schemeClr val="bg1">
                      <a:lumMod val="85000"/>
                    </a:schemeClr>
                  </a:solidFill>
                </a:rPr>
                <a:t>© Historic England Archive Ref: </a:t>
              </a:r>
              <a:r>
                <a:rPr lang="en-GB" sz="1000" dirty="0">
                  <a:solidFill>
                    <a:schemeClr val="bg1">
                      <a:lumMod val="85000"/>
                    </a:schemeClr>
                  </a:solidFill>
                  <a:ea typeface="+mn-lt"/>
                  <a:cs typeface="+mn-lt"/>
                </a:rPr>
                <a:t>raf_1cu_ad_o_ad914</a:t>
              </a:r>
            </a:p>
          </p:txBody>
        </p:sp>
      </p:grpSp>
      <p:pic>
        <p:nvPicPr>
          <p:cNvPr id="12" name="Picture 11" descr="A large silver balloon with wires hanging off it.">
            <a:extLst>
              <a:ext uri="{FF2B5EF4-FFF2-40B4-BE49-F238E27FC236}">
                <a16:creationId xmlns:a16="http://schemas.microsoft.com/office/drawing/2014/main" id="{418C26C6-AE38-7BB2-7251-8225DF146DA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00010" y="253559"/>
            <a:ext cx="3137326" cy="2337494"/>
          </a:xfrm>
          <a:prstGeom prst="rect">
            <a:avLst/>
          </a:prstGeom>
        </p:spPr>
      </p:pic>
      <p:grpSp>
        <p:nvGrpSpPr>
          <p:cNvPr id="5" name="Caption" descr="Barrage Balloon close to Barrow Town Hall.&#10;">
            <a:extLst>
              <a:ext uri="{FF2B5EF4-FFF2-40B4-BE49-F238E27FC236}">
                <a16:creationId xmlns:a16="http://schemas.microsoft.com/office/drawing/2014/main" id="{B9888C88-68F9-48B6-FD20-2BB637C7BEB9}"/>
              </a:ext>
            </a:extLst>
          </p:cNvPr>
          <p:cNvGrpSpPr/>
          <p:nvPr/>
        </p:nvGrpSpPr>
        <p:grpSpPr>
          <a:xfrm>
            <a:off x="6096000" y="5998238"/>
            <a:ext cx="4841587" cy="388568"/>
            <a:chOff x="5121850" y="2434336"/>
            <a:chExt cx="4841587" cy="388568"/>
          </a:xfrm>
        </p:grpSpPr>
        <p:pic>
          <p:nvPicPr>
            <p:cNvPr id="2" name="Picture 1">
              <a:extLst>
                <a:ext uri="{FF2B5EF4-FFF2-40B4-BE49-F238E27FC236}">
                  <a16:creationId xmlns:a16="http://schemas.microsoft.com/office/drawing/2014/main" id="{D9EE3ABD-6F1B-2C06-F13B-07F04B464AD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FEA940DB-7222-30E0-0456-4C182E01BA9F}"/>
                </a:ext>
              </a:extLst>
            </p:cNvPr>
            <p:cNvSpPr txBox="1"/>
            <p:nvPr/>
          </p:nvSpPr>
          <p:spPr>
            <a:xfrm>
              <a:off x="5326903" y="2434336"/>
              <a:ext cx="4636534"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Barrage Balloon close to Barrow Town Hall.</a:t>
              </a:r>
            </a:p>
          </p:txBody>
        </p:sp>
      </p:grpSp>
      <p:pic>
        <p:nvPicPr>
          <p:cNvPr id="15" name="Logo">
            <a:extLst>
              <a:ext uri="{FF2B5EF4-FFF2-40B4-BE49-F238E27FC236}">
                <a16:creationId xmlns:a16="http://schemas.microsoft.com/office/drawing/2014/main" id="{3BB7F22A-C18F-2631-3161-F6FC7DE1B550}"/>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45553" y="5425248"/>
            <a:ext cx="1523999" cy="1370158"/>
          </a:xfrm>
          <a:prstGeom prst="rect">
            <a:avLst/>
          </a:prstGeom>
        </p:spPr>
      </p:pic>
    </p:spTree>
    <p:extLst>
      <p:ext uri="{BB962C8B-B14F-4D97-AF65-F5344CB8AC3E}">
        <p14:creationId xmlns:p14="http://schemas.microsoft.com/office/powerpoint/2010/main" val="30464571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2" presetClass="entr" presetSubtype="8" decel="5000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3000" fill="hold"/>
                                        <p:tgtEl>
                                          <p:spTgt spid="12"/>
                                        </p:tgtEl>
                                        <p:attrNameLst>
                                          <p:attrName>ppt_x</p:attrName>
                                        </p:attrNameLst>
                                      </p:cBhvr>
                                      <p:tavLst>
                                        <p:tav tm="0">
                                          <p:val>
                                            <p:strVal val="0-#ppt_w/2"/>
                                          </p:val>
                                        </p:tav>
                                        <p:tav tm="100000">
                                          <p:val>
                                            <p:strVal val="#ppt_x"/>
                                          </p:val>
                                        </p:tav>
                                      </p:tavLst>
                                    </p:anim>
                                    <p:anim calcmode="lin" valueType="num">
                                      <p:cBhvr additive="base">
                                        <p:cTn id="24" dur="3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F57EB1A-7BCF-80C6-906D-D1C6D3E240D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3443F119-5C20-70B1-FFDB-9F17BA77159E}"/>
              </a:ext>
            </a:extLst>
          </p:cNvPr>
          <p:cNvSpPr>
            <a:spLocks noGrp="1"/>
          </p:cNvSpPr>
          <p:nvPr>
            <p:ph type="ctrTitle"/>
          </p:nvPr>
        </p:nvSpPr>
        <p:spPr>
          <a:xfrm>
            <a:off x="1524000" y="-1280448"/>
            <a:ext cx="9144000" cy="921925"/>
          </a:xfrm>
        </p:spPr>
        <p:txBody>
          <a:bodyPr/>
          <a:lstStyle/>
          <a:p>
            <a:r>
              <a:rPr lang="en-US" dirty="0"/>
              <a:t>Air </a:t>
            </a:r>
            <a:r>
              <a:rPr lang="en-US" dirty="0" err="1"/>
              <a:t>defence</a:t>
            </a:r>
            <a:r>
              <a:rPr lang="en-US" dirty="0"/>
              <a:t> part 2</a:t>
            </a:r>
          </a:p>
        </p:txBody>
      </p:sp>
      <p:sp>
        <p:nvSpPr>
          <p:cNvPr id="11" name="Slide Question">
            <a:extLst>
              <a:ext uri="{FF2B5EF4-FFF2-40B4-BE49-F238E27FC236}">
                <a16:creationId xmlns:a16="http://schemas.microsoft.com/office/drawing/2014/main" id="{97C3F275-60F8-1CE0-5169-39F2885A536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prepare for war?</a:t>
            </a:r>
          </a:p>
        </p:txBody>
      </p:sp>
      <p:sp>
        <p:nvSpPr>
          <p:cNvPr id="7" name="Title">
            <a:extLst>
              <a:ext uri="{FF2B5EF4-FFF2-40B4-BE49-F238E27FC236}">
                <a16:creationId xmlns:a16="http://schemas.microsoft.com/office/drawing/2014/main" id="{9781B5EA-C9BB-208F-1F3E-5935C11BE4CA}"/>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Air Defence</a:t>
            </a:r>
          </a:p>
        </p:txBody>
      </p:sp>
      <p:sp>
        <p:nvSpPr>
          <p:cNvPr id="6" name="Text ">
            <a:extLst>
              <a:ext uri="{FF2B5EF4-FFF2-40B4-BE49-F238E27FC236}">
                <a16:creationId xmlns:a16="http://schemas.microsoft.com/office/drawing/2014/main" id="{29018F80-85ED-E1A2-3F37-23CCF595994C}"/>
              </a:ext>
            </a:extLst>
          </p:cNvPr>
          <p:cNvSpPr txBox="1"/>
          <p:nvPr/>
        </p:nvSpPr>
        <p:spPr>
          <a:xfrm>
            <a:off x="616796" y="1415778"/>
            <a:ext cx="4608347" cy="458971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town also saw the installation of big anti-aircraft guns, not only around the central area but also on nearby locations such as </a:t>
            </a:r>
            <a:r>
              <a:rPr lang="en-GB" sz="1400" dirty="0" err="1">
                <a:latin typeface="Linkpen 17a Print" panose="03050602060000000000" pitchFamily="66" charset="77"/>
              </a:rPr>
              <a:t>Walney</a:t>
            </a:r>
            <a:r>
              <a:rPr lang="en-GB" sz="1400" dirty="0">
                <a:latin typeface="Linkpen 17a Print" panose="03050602060000000000" pitchFamily="66" charset="77"/>
              </a:rPr>
              <a:t> and </a:t>
            </a:r>
            <a:r>
              <a:rPr lang="en-GB" sz="1400" dirty="0" err="1">
                <a:latin typeface="Linkpen 17a Print" panose="03050602060000000000" pitchFamily="66" charset="77"/>
              </a:rPr>
              <a:t>Rampside</a:t>
            </a:r>
            <a:r>
              <a:rPr lang="en-GB" sz="1400" dirty="0">
                <a:latin typeface="Linkpen 17a Print" panose="03050602060000000000" pitchFamily="66" charset="77"/>
              </a:rPr>
              <a:t>. These measures were designed to protect both the shipyard and the workers in the town, who were essential to keeping Britain’s war machine running.</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Also shown on this photo is RAF Barrow. It was an airfield for training RAF pilots. It had 3 runways, in the shape of an A, along with a range of hangars for storing and repairing planes.</a:t>
            </a:r>
          </a:p>
        </p:txBody>
      </p:sp>
      <p:grpSp>
        <p:nvGrpSpPr>
          <p:cNvPr id="12" name="Group 11" descr="A high up aerial photo of fields.">
            <a:extLst>
              <a:ext uri="{FF2B5EF4-FFF2-40B4-BE49-F238E27FC236}">
                <a16:creationId xmlns:a16="http://schemas.microsoft.com/office/drawing/2014/main" id="{47D36505-A7D0-BB50-200C-CCCD06573C51}"/>
              </a:ext>
            </a:extLst>
          </p:cNvPr>
          <p:cNvGrpSpPr/>
          <p:nvPr/>
        </p:nvGrpSpPr>
        <p:grpSpPr>
          <a:xfrm>
            <a:off x="5612391" y="426934"/>
            <a:ext cx="6148817" cy="5303696"/>
            <a:chOff x="5612391" y="426934"/>
            <a:chExt cx="6148817" cy="5303696"/>
          </a:xfrm>
        </p:grpSpPr>
        <p:pic>
          <p:nvPicPr>
            <p:cNvPr id="9" name="Picture 8">
              <a:extLst>
                <a:ext uri="{FF2B5EF4-FFF2-40B4-BE49-F238E27FC236}">
                  <a16:creationId xmlns:a16="http://schemas.microsoft.com/office/drawing/2014/main" id="{23D06512-51C4-4909-B275-2416CA6E54DF}"/>
                </a:ext>
              </a:extLst>
            </p:cNvPr>
            <p:cNvPicPr>
              <a:picLocks noChangeAspect="1"/>
            </p:cNvPicPr>
            <p:nvPr/>
          </p:nvPicPr>
          <p:blipFill>
            <a:blip r:embed="rId4"/>
            <a:stretch>
              <a:fillRect/>
            </a:stretch>
          </p:blipFill>
          <p:spPr>
            <a:xfrm>
              <a:off x="5612391" y="426934"/>
              <a:ext cx="6148817" cy="5238359"/>
            </a:xfrm>
            <a:prstGeom prst="rect">
              <a:avLst/>
            </a:prstGeom>
            <a:ln w="28575">
              <a:solidFill>
                <a:schemeClr val="tx1"/>
              </a:solidFill>
            </a:ln>
          </p:spPr>
        </p:pic>
        <p:sp>
          <p:nvSpPr>
            <p:cNvPr id="10" name="TextBox 9">
              <a:extLst>
                <a:ext uri="{FF2B5EF4-FFF2-40B4-BE49-F238E27FC236}">
                  <a16:creationId xmlns:a16="http://schemas.microsoft.com/office/drawing/2014/main" id="{A5912358-07B3-4CA9-3D85-0CCC6FE5E8FD}"/>
                </a:ext>
              </a:extLst>
            </p:cNvPr>
            <p:cNvSpPr txBox="1"/>
            <p:nvPr/>
          </p:nvSpPr>
          <p:spPr>
            <a:xfrm>
              <a:off x="5612391" y="5084299"/>
              <a:ext cx="4954955" cy="646331"/>
            </a:xfrm>
            <a:prstGeom prst="rect">
              <a:avLst/>
            </a:prstGeom>
            <a:noFill/>
          </p:spPr>
          <p:txBody>
            <a:bodyPr wrap="square" lIns="91440" tIns="45720" rIns="91440" bIns="45720" rtlCol="0" anchor="t">
              <a:spAutoFit/>
            </a:bodyPr>
            <a:lstStyle/>
            <a:p>
              <a:r>
                <a:rPr lang="en-GB" sz="900" dirty="0">
                  <a:solidFill>
                    <a:schemeClr val="bg1">
                      <a:lumMod val="75000"/>
                    </a:schemeClr>
                  </a:solidFill>
                  <a:latin typeface="Arial" panose="020B0604020202020204" pitchFamily="34" charset="0"/>
                  <a:cs typeface="Arial" panose="020B0604020202020204" pitchFamily="34" charset="0"/>
                </a:rPr>
                <a:t>© Historic England Archive Ref:</a:t>
              </a:r>
            </a:p>
            <a:p>
              <a:r>
                <a:rPr lang="en-GB" sz="900" dirty="0">
                  <a:solidFill>
                    <a:schemeClr val="bg1">
                      <a:lumMod val="75000"/>
                    </a:schemeClr>
                  </a:solidFill>
                  <a:latin typeface="Arial" panose="020B0604020202020204" pitchFamily="34" charset="0"/>
                  <a:cs typeface="Arial" panose="020B0604020202020204" pitchFamily="34" charset="0"/>
                </a:rPr>
                <a:t> </a:t>
              </a:r>
              <a:r>
                <a:rPr lang="en-GB" sz="900" b="1" dirty="0">
                  <a:solidFill>
                    <a:schemeClr val="bg1">
                      <a:lumMod val="75000"/>
                    </a:schemeClr>
                  </a:solidFill>
                  <a:latin typeface="Arial" panose="020B0604020202020204" pitchFamily="34" charset="0"/>
                  <a:ea typeface="+mn-lt"/>
                  <a:cs typeface="Arial" panose="020B0604020202020204" pitchFamily="34" charset="0"/>
                </a:rPr>
                <a:t>raf_106g_uk_1334_v_5365</a:t>
              </a:r>
            </a:p>
            <a:p>
              <a:r>
                <a:rPr lang="en-GB" sz="900" b="1" dirty="0">
                  <a:solidFill>
                    <a:schemeClr val="bg1">
                      <a:lumMod val="75000"/>
                    </a:schemeClr>
                  </a:solidFill>
                  <a:latin typeface="Arial" panose="020B0604020202020204" pitchFamily="34" charset="0"/>
                  <a:ea typeface="+mn-lt"/>
                  <a:cs typeface="Arial" panose="020B0604020202020204" pitchFamily="34" charset="0"/>
                </a:rPr>
                <a:t> Mar 1946 </a:t>
              </a:r>
              <a:r>
                <a:rPr lang="en-GB" sz="900" dirty="0">
                  <a:solidFill>
                    <a:schemeClr val="bg1">
                      <a:lumMod val="75000"/>
                    </a:schemeClr>
                  </a:solidFill>
                  <a:latin typeface="Arial" panose="020B0604020202020204" pitchFamily="34" charset="0"/>
                  <a:cs typeface="Arial" panose="020B0604020202020204" pitchFamily="34" charset="0"/>
                </a:rPr>
                <a:t>Historic England Archive (RAF Photography)</a:t>
              </a:r>
            </a:p>
            <a:p>
              <a:endParaRPr lang="en-GB" sz="900" dirty="0">
                <a:solidFill>
                  <a:schemeClr val="bg1">
                    <a:lumMod val="75000"/>
                  </a:schemeClr>
                </a:solidFill>
                <a:latin typeface="Arial" panose="020B0604020202020204" pitchFamily="34" charset="0"/>
                <a:ea typeface="+mn-lt"/>
                <a:cs typeface="Arial" panose="020B0604020202020204" pitchFamily="34" charset="0"/>
              </a:endParaRPr>
            </a:p>
          </p:txBody>
        </p:sp>
      </p:grpSp>
      <p:sp>
        <p:nvSpPr>
          <p:cNvPr id="22" name="Oval 21" descr="A circle showing the location of West Shore Park">
            <a:extLst>
              <a:ext uri="{FF2B5EF4-FFF2-40B4-BE49-F238E27FC236}">
                <a16:creationId xmlns:a16="http://schemas.microsoft.com/office/drawing/2014/main" id="{F312471C-2795-11B7-90E6-325687B45A4C}"/>
              </a:ext>
            </a:extLst>
          </p:cNvPr>
          <p:cNvSpPr/>
          <p:nvPr/>
        </p:nvSpPr>
        <p:spPr>
          <a:xfrm rot="21022978">
            <a:off x="5688688" y="2836342"/>
            <a:ext cx="1504336" cy="1039958"/>
          </a:xfrm>
          <a:prstGeom prst="ellipse">
            <a:avLst/>
          </a:prstGeom>
          <a:solidFill>
            <a:srgbClr val="B65379">
              <a:alpha val="21301"/>
            </a:srgbClr>
          </a:solidFill>
          <a:ln w="57150">
            <a:solidFill>
              <a:srgbClr val="B65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descr="A shape showing the triangular shaped runways.">
            <a:extLst>
              <a:ext uri="{FF2B5EF4-FFF2-40B4-BE49-F238E27FC236}">
                <a16:creationId xmlns:a16="http://schemas.microsoft.com/office/drawing/2014/main" id="{975B182D-F9C5-5A93-AEC0-74EAB4A0C4F6}"/>
              </a:ext>
            </a:extLst>
          </p:cNvPr>
          <p:cNvSpPr/>
          <p:nvPr/>
        </p:nvSpPr>
        <p:spPr>
          <a:xfrm>
            <a:off x="6942505" y="464001"/>
            <a:ext cx="3531871" cy="2328683"/>
          </a:xfrm>
          <a:custGeom>
            <a:avLst/>
            <a:gdLst>
              <a:gd name="connsiteX0" fmla="*/ 0 w 3421380"/>
              <a:gd name="connsiteY0" fmla="*/ 2019300 h 2293620"/>
              <a:gd name="connsiteX1" fmla="*/ 510540 w 3421380"/>
              <a:gd name="connsiteY1" fmla="*/ 2293620 h 2293620"/>
              <a:gd name="connsiteX2" fmla="*/ 3246120 w 3421380"/>
              <a:gd name="connsiteY2" fmla="*/ 1912620 h 2293620"/>
              <a:gd name="connsiteX3" fmla="*/ 3421380 w 3421380"/>
              <a:gd name="connsiteY3" fmla="*/ 1272540 h 2293620"/>
              <a:gd name="connsiteX4" fmla="*/ 2118360 w 3421380"/>
              <a:gd name="connsiteY4" fmla="*/ 0 h 2293620"/>
              <a:gd name="connsiteX5" fmla="*/ 952500 w 3421380"/>
              <a:gd name="connsiteY5" fmla="*/ 7620 h 2293620"/>
              <a:gd name="connsiteX6" fmla="*/ 0 w 3421380"/>
              <a:gd name="connsiteY6" fmla="*/ 2019300 h 229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1380" h="2293620">
                <a:moveTo>
                  <a:pt x="0" y="2019300"/>
                </a:moveTo>
                <a:lnTo>
                  <a:pt x="510540" y="2293620"/>
                </a:lnTo>
                <a:lnTo>
                  <a:pt x="3246120" y="1912620"/>
                </a:lnTo>
                <a:lnTo>
                  <a:pt x="3421380" y="1272540"/>
                </a:lnTo>
                <a:lnTo>
                  <a:pt x="2118360" y="0"/>
                </a:lnTo>
                <a:lnTo>
                  <a:pt x="952500" y="7620"/>
                </a:lnTo>
                <a:lnTo>
                  <a:pt x="0" y="2019300"/>
                </a:lnTo>
                <a:close/>
              </a:path>
            </a:pathLst>
          </a:custGeom>
          <a:solidFill>
            <a:srgbClr val="B65379">
              <a:alpha val="20852"/>
            </a:srgbClr>
          </a:solidFill>
          <a:ln w="57150">
            <a:solidFill>
              <a:srgbClr val="B65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Logo">
            <a:extLst>
              <a:ext uri="{FF2B5EF4-FFF2-40B4-BE49-F238E27FC236}">
                <a16:creationId xmlns:a16="http://schemas.microsoft.com/office/drawing/2014/main" id="{2DFE4761-70A8-FF35-1AA7-2BE58ADE56A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83093"/>
            <a:ext cx="1523999" cy="1370158"/>
          </a:xfrm>
          <a:prstGeom prst="rect">
            <a:avLst/>
          </a:prstGeom>
        </p:spPr>
      </p:pic>
      <p:grpSp>
        <p:nvGrpSpPr>
          <p:cNvPr id="18" name="Caption" descr="A circle showing the location of West Shore Park Heavy Anti Aircraft battery at Walney Island.&#10;">
            <a:extLst>
              <a:ext uri="{FF2B5EF4-FFF2-40B4-BE49-F238E27FC236}">
                <a16:creationId xmlns:a16="http://schemas.microsoft.com/office/drawing/2014/main" id="{6D8ED93B-4947-4089-D0AE-FB04715CA5BE}"/>
              </a:ext>
            </a:extLst>
          </p:cNvPr>
          <p:cNvGrpSpPr/>
          <p:nvPr/>
        </p:nvGrpSpPr>
        <p:grpSpPr>
          <a:xfrm>
            <a:off x="5612391" y="5783336"/>
            <a:ext cx="6148817" cy="711733"/>
            <a:chOff x="5121850" y="2434336"/>
            <a:chExt cx="6148817" cy="711733"/>
          </a:xfrm>
        </p:grpSpPr>
        <p:pic>
          <p:nvPicPr>
            <p:cNvPr id="19" name="Picture 18">
              <a:extLst>
                <a:ext uri="{FF2B5EF4-FFF2-40B4-BE49-F238E27FC236}">
                  <a16:creationId xmlns:a16="http://schemas.microsoft.com/office/drawing/2014/main" id="{F1EF39F0-F5BD-344C-E4BB-28C169A0F6B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20" name="TextBox 19">
              <a:extLst>
                <a:ext uri="{FF2B5EF4-FFF2-40B4-BE49-F238E27FC236}">
                  <a16:creationId xmlns:a16="http://schemas.microsoft.com/office/drawing/2014/main" id="{CA689B2E-9575-B26D-2F07-94120669707B}"/>
                </a:ext>
              </a:extLst>
            </p:cNvPr>
            <p:cNvSpPr txBox="1"/>
            <p:nvPr/>
          </p:nvSpPr>
          <p:spPr>
            <a:xfrm>
              <a:off x="5326902" y="2434336"/>
              <a:ext cx="5943765"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West Shore Park Heavy Anti Aircraft battery (circled) next to the airfield at </a:t>
              </a:r>
              <a:r>
                <a:rPr lang="en-GB" sz="1400" dirty="0" err="1">
                  <a:latin typeface="Linkpen 17a Print" panose="03050602060000000000" pitchFamily="66" charset="77"/>
                </a:rPr>
                <a:t>Walney</a:t>
              </a:r>
              <a:r>
                <a:rPr lang="en-GB" sz="1400" dirty="0">
                  <a:latin typeface="Linkpen 17a Print" panose="03050602060000000000" pitchFamily="66" charset="77"/>
                </a:rPr>
                <a:t> Island.</a:t>
              </a:r>
            </a:p>
          </p:txBody>
        </p:sp>
      </p:grpSp>
    </p:spTree>
    <p:extLst>
      <p:ext uri="{BB962C8B-B14F-4D97-AF65-F5344CB8AC3E}">
        <p14:creationId xmlns:p14="http://schemas.microsoft.com/office/powerpoint/2010/main" val="11292377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6F9100C-A596-C383-E586-5BC9216C6E1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F65A97A-C2E2-FA21-F862-4BE3EF8BAE81}"/>
              </a:ext>
            </a:extLst>
          </p:cNvPr>
          <p:cNvSpPr>
            <a:spLocks noGrp="1"/>
          </p:cNvSpPr>
          <p:nvPr>
            <p:ph type="ctrTitle"/>
          </p:nvPr>
        </p:nvSpPr>
        <p:spPr>
          <a:xfrm>
            <a:off x="1524000" y="-1280448"/>
            <a:ext cx="9144000" cy="921925"/>
          </a:xfrm>
        </p:spPr>
        <p:txBody>
          <a:bodyPr/>
          <a:lstStyle/>
          <a:p>
            <a:r>
              <a:rPr lang="en-US" dirty="0"/>
              <a:t>Target Barrow</a:t>
            </a:r>
          </a:p>
        </p:txBody>
      </p:sp>
      <p:sp>
        <p:nvSpPr>
          <p:cNvPr id="11" name="Slide Question">
            <a:extLst>
              <a:ext uri="{FF2B5EF4-FFF2-40B4-BE49-F238E27FC236}">
                <a16:creationId xmlns:a16="http://schemas.microsoft.com/office/drawing/2014/main" id="{4CCDA893-F4FF-768A-63A6-03B2B5C4808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was Barrow-in-Furness a target for German bombs?</a:t>
            </a:r>
          </a:p>
        </p:txBody>
      </p:sp>
      <p:pic>
        <p:nvPicPr>
          <p:cNvPr id="9" name="Picture 8" descr="A German document from 1941 show an aerial photograph of Barrow-in-Furness. The top reads &quot;Barrow-in-Furness, Flugplatz&quot;.">
            <a:extLst>
              <a:ext uri="{FF2B5EF4-FFF2-40B4-BE49-F238E27FC236}">
                <a16:creationId xmlns:a16="http://schemas.microsoft.com/office/drawing/2014/main" id="{E93B6AE6-45B8-0019-C216-769E1357BD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5816" y="428118"/>
            <a:ext cx="3888287" cy="4862871"/>
          </a:xfrm>
          <a:prstGeom prst="rect">
            <a:avLst/>
          </a:prstGeom>
        </p:spPr>
      </p:pic>
      <p:grpSp>
        <p:nvGrpSpPr>
          <p:cNvPr id="5" name="Caption" descr="This German document from 1941 show an aerial photograph of Barrow-in-Furness.&#10;">
            <a:extLst>
              <a:ext uri="{FF2B5EF4-FFF2-40B4-BE49-F238E27FC236}">
                <a16:creationId xmlns:a16="http://schemas.microsoft.com/office/drawing/2014/main" id="{D32916A4-6FAB-74CB-1761-C6410A8D7457}"/>
              </a:ext>
            </a:extLst>
          </p:cNvPr>
          <p:cNvGrpSpPr/>
          <p:nvPr/>
        </p:nvGrpSpPr>
        <p:grpSpPr>
          <a:xfrm>
            <a:off x="520298" y="5446077"/>
            <a:ext cx="3739322" cy="1044927"/>
            <a:chOff x="5121850" y="2407375"/>
            <a:chExt cx="3739322" cy="1044927"/>
          </a:xfrm>
        </p:grpSpPr>
        <p:pic>
          <p:nvPicPr>
            <p:cNvPr id="2" name="Picture 1">
              <a:extLst>
                <a:ext uri="{FF2B5EF4-FFF2-40B4-BE49-F238E27FC236}">
                  <a16:creationId xmlns:a16="http://schemas.microsoft.com/office/drawing/2014/main" id="{692C4533-B31C-B389-67BC-78F0A3ABF23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458072"/>
              <a:ext cx="350267" cy="248874"/>
            </a:xfrm>
            <a:prstGeom prst="rect">
              <a:avLst/>
            </a:prstGeom>
          </p:spPr>
        </p:pic>
        <p:sp>
          <p:nvSpPr>
            <p:cNvPr id="3" name="TextBox 2">
              <a:extLst>
                <a:ext uri="{FF2B5EF4-FFF2-40B4-BE49-F238E27FC236}">
                  <a16:creationId xmlns:a16="http://schemas.microsoft.com/office/drawing/2014/main" id="{E1F3F567-2982-0503-E782-73BD711AFCF9}"/>
                </a:ext>
              </a:extLst>
            </p:cNvPr>
            <p:cNvSpPr txBox="1"/>
            <p:nvPr/>
          </p:nvSpPr>
          <p:spPr>
            <a:xfrm>
              <a:off x="5276103" y="2417403"/>
              <a:ext cx="358506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German document from 1941 shows an aerial photograph of Barrow-in-Furness.</a:t>
              </a:r>
            </a:p>
          </p:txBody>
        </p:sp>
      </p:grpSp>
      <p:sp>
        <p:nvSpPr>
          <p:cNvPr id="7" name="Title">
            <a:extLst>
              <a:ext uri="{FF2B5EF4-FFF2-40B4-BE49-F238E27FC236}">
                <a16:creationId xmlns:a16="http://schemas.microsoft.com/office/drawing/2014/main" id="{78AFB93F-D46F-8D2C-E410-5095481E4D53}"/>
              </a:ext>
            </a:extLst>
          </p:cNvPr>
          <p:cNvSpPr txBox="1">
            <a:spLocks/>
          </p:cNvSpPr>
          <p:nvPr/>
        </p:nvSpPr>
        <p:spPr>
          <a:xfrm>
            <a:off x="4509327" y="545698"/>
            <a:ext cx="6404319"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Target Barrow</a:t>
            </a:r>
          </a:p>
        </p:txBody>
      </p:sp>
      <p:pic>
        <p:nvPicPr>
          <p:cNvPr id="15" name="Logo">
            <a:extLst>
              <a:ext uri="{FF2B5EF4-FFF2-40B4-BE49-F238E27FC236}">
                <a16:creationId xmlns:a16="http://schemas.microsoft.com/office/drawing/2014/main" id="{49269144-B038-B66B-150A-D729240249C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8000" y="-56199"/>
            <a:ext cx="1523999" cy="1370158"/>
          </a:xfrm>
          <a:prstGeom prst="rect">
            <a:avLst/>
          </a:prstGeom>
        </p:spPr>
      </p:pic>
      <p:sp>
        <p:nvSpPr>
          <p:cNvPr id="8" name="Text ">
            <a:extLst>
              <a:ext uri="{FF2B5EF4-FFF2-40B4-BE49-F238E27FC236}">
                <a16:creationId xmlns:a16="http://schemas.microsoft.com/office/drawing/2014/main" id="{0CC5A6C4-19D5-C21C-2F04-01D68F81C280}"/>
              </a:ext>
            </a:extLst>
          </p:cNvPr>
          <p:cNvSpPr txBox="1"/>
          <p:nvPr/>
        </p:nvSpPr>
        <p:spPr>
          <a:xfrm>
            <a:off x="4562772" y="1447376"/>
            <a:ext cx="7108931"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Barrow-in-Furness was a target for German bombs primarily because of its shipbuilding industry. The Vickers shipyard was one of the main sites where submarines and other naval vessels were built, making it very important for the British Navy.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Luftwaffe, Germany’s air force, knew that by damaging Barrow’s shipyards, they could disrupt the production of ships that were needed to protect Britain from invasion. In addition to the shipyards, other industrial sites such as the steelworks and oil storage facilities were also seen as valuable targets because of their strategic importance. </a:t>
            </a:r>
          </a:p>
        </p:txBody>
      </p:sp>
    </p:spTree>
    <p:extLst>
      <p:ext uri="{BB962C8B-B14F-4D97-AF65-F5344CB8AC3E}">
        <p14:creationId xmlns:p14="http://schemas.microsoft.com/office/powerpoint/2010/main" val="22379870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fade">
                                      <p:cBhvr>
                                        <p:cTn id="20" dur="500"/>
                                        <p:tgtEl>
                                          <p:spTgt spid="8">
                                            <p:txEl>
                                              <p:pRg st="2" end="2"/>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FBE7762-3B92-FDEB-18CC-6D2501F7CB4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D14657C-9DD7-05DD-0D9C-ED15F7223F6D}"/>
              </a:ext>
            </a:extLst>
          </p:cNvPr>
          <p:cNvSpPr>
            <a:spLocks noGrp="1"/>
          </p:cNvSpPr>
          <p:nvPr>
            <p:ph type="ctrTitle"/>
          </p:nvPr>
        </p:nvSpPr>
        <p:spPr>
          <a:xfrm>
            <a:off x="1524000" y="-1280448"/>
            <a:ext cx="9144000" cy="921925"/>
          </a:xfrm>
        </p:spPr>
        <p:txBody>
          <a:bodyPr/>
          <a:lstStyle/>
          <a:p>
            <a:r>
              <a:rPr lang="en-US" dirty="0" err="1"/>
              <a:t>Phoney</a:t>
            </a:r>
            <a:r>
              <a:rPr lang="en-US" dirty="0"/>
              <a:t> War</a:t>
            </a:r>
          </a:p>
        </p:txBody>
      </p:sp>
      <p:sp>
        <p:nvSpPr>
          <p:cNvPr id="11" name="Slide Question">
            <a:extLst>
              <a:ext uri="{FF2B5EF4-FFF2-40B4-BE49-F238E27FC236}">
                <a16:creationId xmlns:a16="http://schemas.microsoft.com/office/drawing/2014/main" id="{A440534E-B859-9E0F-6D86-07C1CCA4282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prepare for war?</a:t>
            </a:r>
          </a:p>
        </p:txBody>
      </p:sp>
      <p:sp>
        <p:nvSpPr>
          <p:cNvPr id="8" name="Text ">
            <a:extLst>
              <a:ext uri="{FF2B5EF4-FFF2-40B4-BE49-F238E27FC236}">
                <a16:creationId xmlns:a16="http://schemas.microsoft.com/office/drawing/2014/main" id="{C8854B70-F46D-F136-DF2D-B58AB268B0FE}"/>
              </a:ext>
            </a:extLst>
          </p:cNvPr>
          <p:cNvSpPr txBox="1"/>
          <p:nvPr/>
        </p:nvSpPr>
        <p:spPr>
          <a:xfrm>
            <a:off x="513834" y="501668"/>
            <a:ext cx="1116433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For the first 8 months of World War 2, there was very little actual warfare as both sides planned and prepared for war. This period of time was known as the </a:t>
            </a:r>
            <a:r>
              <a:rPr lang="en-GB" sz="1600" b="1" dirty="0">
                <a:latin typeface="Linkpen 17a Print" panose="03050602060000000000" pitchFamily="66" charset="77"/>
              </a:rPr>
              <a:t>Phoney War</a:t>
            </a:r>
            <a:r>
              <a:rPr lang="en-GB" sz="1600" dirty="0">
                <a:latin typeface="Linkpen 17a Print" panose="03050602060000000000" pitchFamily="66" charset="77"/>
              </a:rPr>
              <a:t>.</a:t>
            </a:r>
          </a:p>
        </p:txBody>
      </p:sp>
      <p:grpSp>
        <p:nvGrpSpPr>
          <p:cNvPr id="6" name="Group 5" descr="A caption that says 'Neville Chamberlain&#10;Prime Minister from 28th May 1937 – 10th May 1940'/&#10;">
            <a:extLst>
              <a:ext uri="{FF2B5EF4-FFF2-40B4-BE49-F238E27FC236}">
                <a16:creationId xmlns:a16="http://schemas.microsoft.com/office/drawing/2014/main" id="{2BE1B26B-3418-3BF0-7B14-5813C3F654EB}"/>
              </a:ext>
            </a:extLst>
          </p:cNvPr>
          <p:cNvGrpSpPr/>
          <p:nvPr/>
        </p:nvGrpSpPr>
        <p:grpSpPr>
          <a:xfrm>
            <a:off x="486222" y="1743537"/>
            <a:ext cx="1978557" cy="2223686"/>
            <a:chOff x="635789" y="4379921"/>
            <a:chExt cx="1978557" cy="2223686"/>
          </a:xfrm>
        </p:grpSpPr>
        <p:pic>
          <p:nvPicPr>
            <p:cNvPr id="7" name="Picture 6" descr="A black drop of water&#10;&#10;Description automatically generated">
              <a:extLst>
                <a:ext uri="{FF2B5EF4-FFF2-40B4-BE49-F238E27FC236}">
                  <a16:creationId xmlns:a16="http://schemas.microsoft.com/office/drawing/2014/main" id="{E0102CA2-A3E6-75B4-3747-0432BA85D27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89471" y="4480496"/>
              <a:ext cx="324875" cy="230832"/>
            </a:xfrm>
            <a:prstGeom prst="rect">
              <a:avLst/>
            </a:prstGeom>
          </p:spPr>
        </p:pic>
        <p:sp>
          <p:nvSpPr>
            <p:cNvPr id="9" name="TextBox 8">
              <a:extLst>
                <a:ext uri="{FF2B5EF4-FFF2-40B4-BE49-F238E27FC236}">
                  <a16:creationId xmlns:a16="http://schemas.microsoft.com/office/drawing/2014/main" id="{43628E02-F84E-A3A7-4F88-18A5D607D40A}"/>
                </a:ext>
              </a:extLst>
            </p:cNvPr>
            <p:cNvSpPr txBox="1"/>
            <p:nvPr/>
          </p:nvSpPr>
          <p:spPr>
            <a:xfrm>
              <a:off x="635789" y="4379921"/>
              <a:ext cx="1680837" cy="2223686"/>
            </a:xfrm>
            <a:prstGeom prst="rect">
              <a:avLst/>
            </a:prstGeom>
            <a:noFill/>
          </p:spPr>
          <p:txBody>
            <a:bodyPr wrap="square">
              <a:spAutoFit/>
            </a:bodyPr>
            <a:lstStyle/>
            <a:p>
              <a:pPr algn="r">
                <a:lnSpc>
                  <a:spcPts val="2420"/>
                </a:lnSpc>
              </a:pPr>
              <a:r>
                <a:rPr lang="en-GB" sz="1400" dirty="0">
                  <a:latin typeface="Linkpen 17a Print" panose="03050602060000000000" pitchFamily="66" charset="77"/>
                </a:rPr>
                <a:t>Neville Chamberlain</a:t>
              </a:r>
            </a:p>
            <a:p>
              <a:pPr algn="r">
                <a:lnSpc>
                  <a:spcPts val="2420"/>
                </a:lnSpc>
              </a:pPr>
              <a:endParaRPr lang="en-GB" sz="1400" dirty="0">
                <a:latin typeface="Linkpen 17a Print" panose="03050602060000000000" pitchFamily="66" charset="77"/>
              </a:endParaRPr>
            </a:p>
            <a:p>
              <a:pPr algn="r">
                <a:lnSpc>
                  <a:spcPts val="2420"/>
                </a:lnSpc>
              </a:pPr>
              <a:r>
                <a:rPr lang="en-GB" sz="1400" dirty="0">
                  <a:latin typeface="Linkpen 17a Print" panose="03050602060000000000" pitchFamily="66" charset="77"/>
                </a:rPr>
                <a:t>Prime Minister from 28th May 1937 – 10th May 1940 </a:t>
              </a:r>
            </a:p>
          </p:txBody>
        </p:sp>
      </p:grpSp>
      <p:pic>
        <p:nvPicPr>
          <p:cNvPr id="10" name="Picture 9" descr="A photograph of Neville Chamberlain, he has a moustache wearing a suit and tie.">
            <a:extLst>
              <a:ext uri="{FF2B5EF4-FFF2-40B4-BE49-F238E27FC236}">
                <a16:creationId xmlns:a16="http://schemas.microsoft.com/office/drawing/2014/main" id="{2EDE6945-AD68-7952-C5DB-C681747AC4F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65982" y="1547280"/>
            <a:ext cx="1866900" cy="2616200"/>
          </a:xfrm>
          <a:prstGeom prst="rect">
            <a:avLst/>
          </a:prstGeom>
        </p:spPr>
      </p:pic>
      <p:sp>
        <p:nvSpPr>
          <p:cNvPr id="12" name="Right Arrow 11" descr="Arrow pointing from Neville Chamberlain to Winston Churchill.">
            <a:extLst>
              <a:ext uri="{FF2B5EF4-FFF2-40B4-BE49-F238E27FC236}">
                <a16:creationId xmlns:a16="http://schemas.microsoft.com/office/drawing/2014/main" id="{737B455B-197A-AA09-1B93-D6B4C7629AAC}"/>
              </a:ext>
            </a:extLst>
          </p:cNvPr>
          <p:cNvSpPr/>
          <p:nvPr/>
        </p:nvSpPr>
        <p:spPr>
          <a:xfrm>
            <a:off x="4689170" y="2424519"/>
            <a:ext cx="2459421" cy="918080"/>
          </a:xfrm>
          <a:prstGeom prst="rightArrow">
            <a:avLst>
              <a:gd name="adj1" fmla="val 40203"/>
              <a:gd name="adj2" fmla="val 40203"/>
            </a:avLst>
          </a:prstGeom>
          <a:solidFill>
            <a:srgbClr val="B65379"/>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hotograph of Winstone Churchill, he is wearing a suit and bowtie and holding a cane.">
            <a:extLst>
              <a:ext uri="{FF2B5EF4-FFF2-40B4-BE49-F238E27FC236}">
                <a16:creationId xmlns:a16="http://schemas.microsoft.com/office/drawing/2014/main" id="{D04D0E3D-0ED4-21FC-37AE-E8C34CB584E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02831" y="1547280"/>
            <a:ext cx="2044700" cy="2616200"/>
          </a:xfrm>
          <a:prstGeom prst="rect">
            <a:avLst/>
          </a:prstGeom>
        </p:spPr>
      </p:pic>
      <p:grpSp>
        <p:nvGrpSpPr>
          <p:cNvPr id="16" name="Group 15" descr="A caption that says 'Winston Churchill&#10;Prime Minister from 10th May 1940 – 26th July 1945'.">
            <a:extLst>
              <a:ext uri="{FF2B5EF4-FFF2-40B4-BE49-F238E27FC236}">
                <a16:creationId xmlns:a16="http://schemas.microsoft.com/office/drawing/2014/main" id="{A7E7FE9D-60D5-045C-AA40-C690266D1B26}"/>
              </a:ext>
            </a:extLst>
          </p:cNvPr>
          <p:cNvGrpSpPr/>
          <p:nvPr/>
        </p:nvGrpSpPr>
        <p:grpSpPr>
          <a:xfrm>
            <a:off x="9687556" y="1661166"/>
            <a:ext cx="1960887" cy="2223686"/>
            <a:chOff x="550325" y="4424891"/>
            <a:chExt cx="1960887" cy="2223686"/>
          </a:xfrm>
        </p:grpSpPr>
        <p:pic>
          <p:nvPicPr>
            <p:cNvPr id="17" name="Picture 16" descr="A black drop of water&#10;&#10;Description automatically generated">
              <a:extLst>
                <a:ext uri="{FF2B5EF4-FFF2-40B4-BE49-F238E27FC236}">
                  <a16:creationId xmlns:a16="http://schemas.microsoft.com/office/drawing/2014/main" id="{8F9938C3-B85E-7A5C-15B8-F18B89A3D1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18" name="TextBox 17">
              <a:extLst>
                <a:ext uri="{FF2B5EF4-FFF2-40B4-BE49-F238E27FC236}">
                  <a16:creationId xmlns:a16="http://schemas.microsoft.com/office/drawing/2014/main" id="{7DA9547F-9FEF-AE42-9754-A6B11F366D20}"/>
                </a:ext>
              </a:extLst>
            </p:cNvPr>
            <p:cNvSpPr txBox="1"/>
            <p:nvPr/>
          </p:nvSpPr>
          <p:spPr>
            <a:xfrm>
              <a:off x="830375" y="4424891"/>
              <a:ext cx="1680837" cy="2223686"/>
            </a:xfrm>
            <a:prstGeom prst="rect">
              <a:avLst/>
            </a:prstGeom>
            <a:noFill/>
          </p:spPr>
          <p:txBody>
            <a:bodyPr wrap="square">
              <a:spAutoFit/>
            </a:bodyPr>
            <a:lstStyle/>
            <a:p>
              <a:pPr>
                <a:lnSpc>
                  <a:spcPts val="2420"/>
                </a:lnSpc>
              </a:pPr>
              <a:r>
                <a:rPr lang="en-GB" sz="1400" dirty="0">
                  <a:latin typeface="Linkpen 17a Print" panose="03050602060000000000" pitchFamily="66" charset="77"/>
                </a:rPr>
                <a:t>Winston Churchill</a:t>
              </a:r>
            </a:p>
            <a:p>
              <a:pPr>
                <a:lnSpc>
                  <a:spcPts val="2420"/>
                </a:lnSpc>
              </a:pPr>
              <a:endParaRPr lang="en-GB" sz="1400" dirty="0">
                <a:latin typeface="Linkpen 17a Print" panose="03050602060000000000" pitchFamily="66" charset="77"/>
              </a:endParaRPr>
            </a:p>
            <a:p>
              <a:pPr>
                <a:lnSpc>
                  <a:spcPts val="2420"/>
                </a:lnSpc>
              </a:pPr>
              <a:r>
                <a:rPr lang="en-GB" sz="1400" dirty="0">
                  <a:latin typeface="Linkpen 17a Print" panose="03050602060000000000" pitchFamily="66" charset="77"/>
                </a:rPr>
                <a:t>Prime Minister from 10th May 1940 – 26th July 1945</a:t>
              </a:r>
            </a:p>
          </p:txBody>
        </p:sp>
      </p:grpSp>
      <p:sp>
        <p:nvSpPr>
          <p:cNvPr id="4" name="Text ">
            <a:extLst>
              <a:ext uri="{FF2B5EF4-FFF2-40B4-BE49-F238E27FC236}">
                <a16:creationId xmlns:a16="http://schemas.microsoft.com/office/drawing/2014/main" id="{CF3289C1-A9BF-54A0-6AA0-794D830591C2}"/>
              </a:ext>
            </a:extLst>
          </p:cNvPr>
          <p:cNvSpPr txBox="1"/>
          <p:nvPr/>
        </p:nvSpPr>
        <p:spPr>
          <a:xfrm>
            <a:off x="513833" y="4541278"/>
            <a:ext cx="11164331"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 10th May 1940, the Phoney War came to an end as German troops marched into Belgium, the Netherlands and Luxembourg, marking the start of the Battle of France. On this day, Neville Chamberlain was replaced by Winston Churchill who became the new Prime Minister. </a:t>
            </a:r>
          </a:p>
        </p:txBody>
      </p:sp>
      <p:pic>
        <p:nvPicPr>
          <p:cNvPr id="15" name="Logo">
            <a:extLst>
              <a:ext uri="{FF2B5EF4-FFF2-40B4-BE49-F238E27FC236}">
                <a16:creationId xmlns:a16="http://schemas.microsoft.com/office/drawing/2014/main" id="{DFB4B22D-E3B9-C320-15E4-23791923118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20160787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1000"/>
                                        <p:tgtEl>
                                          <p:spTgt spid="12"/>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3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Effect transition="in" filter="fade">
                                      <p:cBhvr>
                                        <p:cTn id="3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2" grpId="0" animBg="1"/>
      <p:bldP spid="4"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1604A6C-2790-9481-2249-208017F6B9D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0ACFC45-951A-0CD5-4CA3-1E3B07248164}"/>
              </a:ext>
            </a:extLst>
          </p:cNvPr>
          <p:cNvSpPr>
            <a:spLocks noGrp="1"/>
          </p:cNvSpPr>
          <p:nvPr>
            <p:ph type="ctrTitle"/>
          </p:nvPr>
        </p:nvSpPr>
        <p:spPr>
          <a:xfrm>
            <a:off x="1524000" y="-1280448"/>
            <a:ext cx="9144000" cy="921925"/>
          </a:xfrm>
        </p:spPr>
        <p:txBody>
          <a:bodyPr/>
          <a:lstStyle/>
          <a:p>
            <a:r>
              <a:rPr lang="en-US" dirty="0"/>
              <a:t>Barrow Blitz</a:t>
            </a:r>
          </a:p>
        </p:txBody>
      </p:sp>
      <p:sp>
        <p:nvSpPr>
          <p:cNvPr id="11" name="Slide Question">
            <a:extLst>
              <a:ext uri="{FF2B5EF4-FFF2-40B4-BE49-F238E27FC236}">
                <a16:creationId xmlns:a16="http://schemas.microsoft.com/office/drawing/2014/main" id="{D94FFD08-2B2B-4B89-6440-F514139E3B5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prepare for war?</a:t>
            </a:r>
          </a:p>
        </p:txBody>
      </p:sp>
      <p:sp>
        <p:nvSpPr>
          <p:cNvPr id="7" name="Title">
            <a:extLst>
              <a:ext uri="{FF2B5EF4-FFF2-40B4-BE49-F238E27FC236}">
                <a16:creationId xmlns:a16="http://schemas.microsoft.com/office/drawing/2014/main" id="{17E2F2F0-1588-EA2F-AC62-448D9C659E64}"/>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Barrow Blitz</a:t>
            </a:r>
          </a:p>
        </p:txBody>
      </p:sp>
      <p:pic>
        <p:nvPicPr>
          <p:cNvPr id="15" name="Logo">
            <a:extLst>
              <a:ext uri="{FF2B5EF4-FFF2-40B4-BE49-F238E27FC236}">
                <a16:creationId xmlns:a16="http://schemas.microsoft.com/office/drawing/2014/main" id="{696D97DB-C321-FB64-3420-82B8F63C7C2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85055"/>
            <a:ext cx="1523999" cy="1370158"/>
          </a:xfrm>
          <a:prstGeom prst="rect">
            <a:avLst/>
          </a:prstGeom>
        </p:spPr>
      </p:pic>
      <p:sp>
        <p:nvSpPr>
          <p:cNvPr id="2" name="Text ">
            <a:extLst>
              <a:ext uri="{FF2B5EF4-FFF2-40B4-BE49-F238E27FC236}">
                <a16:creationId xmlns:a16="http://schemas.microsoft.com/office/drawing/2014/main" id="{6599AED2-05A3-A5C8-99D8-B92D7763E711}"/>
              </a:ext>
            </a:extLst>
          </p:cNvPr>
          <p:cNvSpPr txBox="1"/>
          <p:nvPr/>
        </p:nvSpPr>
        <p:spPr>
          <a:xfrm>
            <a:off x="657555" y="1580656"/>
            <a:ext cx="4143045" cy="420884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As predicted, Barrow was targeted by air raids during the war. The worst of the bombings took place during April and May 1941, when the Luftwaffe dropped incendiaries, land-mines, and high explosives on the town. </a:t>
            </a:r>
          </a:p>
        </p:txBody>
      </p:sp>
      <p:pic>
        <p:nvPicPr>
          <p:cNvPr id="3" name="Picture 2" descr="A drawing of 6 2 German Stuka planes flying in the sky.">
            <a:extLst>
              <a:ext uri="{FF2B5EF4-FFF2-40B4-BE49-F238E27FC236}">
                <a16:creationId xmlns:a16="http://schemas.microsoft.com/office/drawing/2014/main" id="{EB391A1E-C5BD-05BD-5707-D1133DF09D4F}"/>
              </a:ext>
            </a:extLst>
          </p:cNvPr>
          <p:cNvPicPr>
            <a:picLocks noChangeAspect="1"/>
          </p:cNvPicPr>
          <p:nvPr/>
        </p:nvPicPr>
        <p:blipFill>
          <a:blip r:embed="rId5"/>
          <a:stretch>
            <a:fillRect/>
          </a:stretch>
        </p:blipFill>
        <p:spPr>
          <a:xfrm rot="568121">
            <a:off x="4992368" y="729368"/>
            <a:ext cx="6582374" cy="5655729"/>
          </a:xfrm>
          <a:prstGeom prst="rect">
            <a:avLst/>
          </a:prstGeom>
        </p:spPr>
      </p:pic>
      <p:pic>
        <p:nvPicPr>
          <p:cNvPr id="4" name="Picture 3" descr="A drawing of a parachute bomb.">
            <a:extLst>
              <a:ext uri="{FF2B5EF4-FFF2-40B4-BE49-F238E27FC236}">
                <a16:creationId xmlns:a16="http://schemas.microsoft.com/office/drawing/2014/main" id="{216F6B8F-A567-8AFE-A836-86425878F7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72000" y="3685078"/>
            <a:ext cx="2374328" cy="2946455"/>
          </a:xfrm>
          <a:prstGeom prst="rect">
            <a:avLst/>
          </a:prstGeom>
        </p:spPr>
      </p:pic>
    </p:spTree>
    <p:extLst>
      <p:ext uri="{BB962C8B-B14F-4D97-AF65-F5344CB8AC3E}">
        <p14:creationId xmlns:p14="http://schemas.microsoft.com/office/powerpoint/2010/main" val="38732039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2" presetClass="entr" presetSubtype="12" decel="50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000" fill="hold"/>
                                        <p:tgtEl>
                                          <p:spTgt spid="3"/>
                                        </p:tgtEl>
                                        <p:attrNameLst>
                                          <p:attrName>ppt_x</p:attrName>
                                        </p:attrNameLst>
                                      </p:cBhvr>
                                      <p:tavLst>
                                        <p:tav tm="0">
                                          <p:val>
                                            <p:strVal val="0-#ppt_w/2"/>
                                          </p:val>
                                        </p:tav>
                                        <p:tav tm="100000">
                                          <p:val>
                                            <p:strVal val="#ppt_x"/>
                                          </p:val>
                                        </p:tav>
                                      </p:tavLst>
                                    </p:anim>
                                    <p:anim calcmode="lin" valueType="num">
                                      <p:cBhvr additive="base">
                                        <p:cTn id="16" dur="20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3000"/>
                            </p:stCondLst>
                            <p:childTnLst>
                              <p:par>
                                <p:cTn id="18" presetID="2" presetClass="entr" presetSubtype="3" decel="5000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2000" fill="hold"/>
                                        <p:tgtEl>
                                          <p:spTgt spid="4"/>
                                        </p:tgtEl>
                                        <p:attrNameLst>
                                          <p:attrName>ppt_x</p:attrName>
                                        </p:attrNameLst>
                                      </p:cBhvr>
                                      <p:tavLst>
                                        <p:tav tm="0">
                                          <p:val>
                                            <p:strVal val="1+#ppt_w/2"/>
                                          </p:val>
                                        </p:tav>
                                        <p:tav tm="100000">
                                          <p:val>
                                            <p:strVal val="#ppt_x"/>
                                          </p:val>
                                        </p:tav>
                                      </p:tavLst>
                                    </p:anim>
                                    <p:anim calcmode="lin" valueType="num">
                                      <p:cBhvr additive="base">
                                        <p:cTn id="21" dur="2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735B6A4-25BC-2B4B-1C79-B1155F2E5AF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8B9B24F-B156-5BAC-325F-DCE09322246A}"/>
              </a:ext>
            </a:extLst>
          </p:cNvPr>
          <p:cNvSpPr>
            <a:spLocks noGrp="1"/>
          </p:cNvSpPr>
          <p:nvPr>
            <p:ph type="ctrTitle"/>
          </p:nvPr>
        </p:nvSpPr>
        <p:spPr>
          <a:xfrm>
            <a:off x="1524000" y="-1280448"/>
            <a:ext cx="9144000" cy="921925"/>
          </a:xfrm>
        </p:spPr>
        <p:txBody>
          <a:bodyPr/>
          <a:lstStyle/>
          <a:p>
            <a:r>
              <a:rPr lang="en-US" dirty="0"/>
              <a:t>The wreckage</a:t>
            </a:r>
          </a:p>
        </p:txBody>
      </p:sp>
      <p:sp>
        <p:nvSpPr>
          <p:cNvPr id="11" name="Slide Question">
            <a:extLst>
              <a:ext uri="{FF2B5EF4-FFF2-40B4-BE49-F238E27FC236}">
                <a16:creationId xmlns:a16="http://schemas.microsoft.com/office/drawing/2014/main" id="{67382F41-02D3-6031-5394-17CF4494B87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the Blitz on Barrow-in-Furness?</a:t>
            </a:r>
          </a:p>
        </p:txBody>
      </p:sp>
      <p:sp>
        <p:nvSpPr>
          <p:cNvPr id="8" name="Text ">
            <a:extLst>
              <a:ext uri="{FF2B5EF4-FFF2-40B4-BE49-F238E27FC236}">
                <a16:creationId xmlns:a16="http://schemas.microsoft.com/office/drawing/2014/main" id="{E5FA6129-14D5-2385-08EF-8F202AB9A3F8}"/>
              </a:ext>
            </a:extLst>
          </p:cNvPr>
          <p:cNvSpPr txBox="1"/>
          <p:nvPr/>
        </p:nvSpPr>
        <p:spPr>
          <a:xfrm>
            <a:off x="6858000" y="778237"/>
            <a:ext cx="4689543" cy="523220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Over 10,000 houses were damaged or destroyed, and 83 civilians lost their lives, with many more injured. Streets such as Hawcoat Lane and neighbourhoods around Abbey Road were hit hard. One particularly tragic incident occurred on the night of 10th May 1941, when a bomb caused severe damage to a local air raid shelter, and seven people from nearby streets were killed. Even important public buildings, like the Waverley Hotel and Christ Church, were destroyed. </a:t>
            </a:r>
          </a:p>
        </p:txBody>
      </p:sp>
      <p:grpSp>
        <p:nvGrpSpPr>
          <p:cNvPr id="5" name="Caption" descr="Searching the wreckage of The Trevelyan Hotel.&#10;">
            <a:extLst>
              <a:ext uri="{FF2B5EF4-FFF2-40B4-BE49-F238E27FC236}">
                <a16:creationId xmlns:a16="http://schemas.microsoft.com/office/drawing/2014/main" id="{DE769DF4-7E3F-8002-B650-D1A2437217E5}"/>
              </a:ext>
            </a:extLst>
          </p:cNvPr>
          <p:cNvGrpSpPr/>
          <p:nvPr/>
        </p:nvGrpSpPr>
        <p:grpSpPr>
          <a:xfrm>
            <a:off x="2793786" y="5635029"/>
            <a:ext cx="3554260" cy="800219"/>
            <a:chOff x="5086680" y="2417403"/>
            <a:chExt cx="3554260" cy="800219"/>
          </a:xfrm>
        </p:grpSpPr>
        <p:pic>
          <p:nvPicPr>
            <p:cNvPr id="2" name="Picture 1">
              <a:extLst>
                <a:ext uri="{FF2B5EF4-FFF2-40B4-BE49-F238E27FC236}">
                  <a16:creationId xmlns:a16="http://schemas.microsoft.com/office/drawing/2014/main" id="{52DDE805-5F42-CBFD-1EC1-8B2DEBE8B020}"/>
                </a:ext>
                <a:ext uri="{C183D7F6-B498-43B3-948B-1728B52AA6E4}">
                  <adec:decorative xmlns:adec="http://schemas.microsoft.com/office/drawing/2017/decorative" val="1"/>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5035983" y="2493242"/>
              <a:ext cx="350267" cy="248874"/>
            </a:xfrm>
            <a:prstGeom prst="rect">
              <a:avLst/>
            </a:prstGeom>
          </p:spPr>
        </p:pic>
        <p:sp>
          <p:nvSpPr>
            <p:cNvPr id="3" name="TextBox 2" descr="Searching the wreckage of The Trevelyan Hotel.&#10;">
              <a:extLst>
                <a:ext uri="{FF2B5EF4-FFF2-40B4-BE49-F238E27FC236}">
                  <a16:creationId xmlns:a16="http://schemas.microsoft.com/office/drawing/2014/main" id="{7CEFCC38-DB9C-4243-B55A-6A0CFF316C22}"/>
                </a:ext>
              </a:extLst>
            </p:cNvPr>
            <p:cNvSpPr txBox="1"/>
            <p:nvPr/>
          </p:nvSpPr>
          <p:spPr>
            <a:xfrm>
              <a:off x="5276104" y="2417403"/>
              <a:ext cx="3364836" cy="800219"/>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Searching the wreckage of The Trevelyan Hotel.</a:t>
              </a:r>
            </a:p>
          </p:txBody>
        </p:sp>
      </p:grpSp>
      <p:pic>
        <p:nvPicPr>
          <p:cNvPr id="15" name="Logo">
            <a:extLst>
              <a:ext uri="{FF2B5EF4-FFF2-40B4-BE49-F238E27FC236}">
                <a16:creationId xmlns:a16="http://schemas.microsoft.com/office/drawing/2014/main" id="{5255BF27-6110-7512-5D5A-21BC1DA5EE1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
        <p:nvSpPr>
          <p:cNvPr id="4" name="Rectangle 3" descr="A photograph of men searching the wreckage of a building.">
            <a:extLst>
              <a:ext uri="{FF2B5EF4-FFF2-40B4-BE49-F238E27FC236}">
                <a16:creationId xmlns:a16="http://schemas.microsoft.com/office/drawing/2014/main" id="{AE9CE19E-DC12-A3E2-3068-241C058AE361}"/>
              </a:ext>
            </a:extLst>
          </p:cNvPr>
          <p:cNvSpPr/>
          <p:nvPr/>
        </p:nvSpPr>
        <p:spPr>
          <a:xfrm>
            <a:off x="178421" y="117986"/>
            <a:ext cx="6512312" cy="65482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06491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8CC7BC7-E9CF-48AD-529A-DBFBAD259A5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F922AB2-8D5A-9ED4-8830-C5E4FE9CB581}"/>
              </a:ext>
            </a:extLst>
          </p:cNvPr>
          <p:cNvSpPr>
            <a:spLocks noGrp="1"/>
          </p:cNvSpPr>
          <p:nvPr>
            <p:ph type="ctrTitle"/>
          </p:nvPr>
        </p:nvSpPr>
        <p:spPr>
          <a:xfrm>
            <a:off x="1524000" y="-1280448"/>
            <a:ext cx="9144000" cy="921925"/>
          </a:xfrm>
        </p:spPr>
        <p:txBody>
          <a:bodyPr/>
          <a:lstStyle/>
          <a:p>
            <a:r>
              <a:rPr lang="en-US" dirty="0"/>
              <a:t>1950</a:t>
            </a:r>
          </a:p>
        </p:txBody>
      </p:sp>
      <p:sp>
        <p:nvSpPr>
          <p:cNvPr id="11" name="Slide Question">
            <a:extLst>
              <a:ext uri="{FF2B5EF4-FFF2-40B4-BE49-F238E27FC236}">
                <a16:creationId xmlns:a16="http://schemas.microsoft.com/office/drawing/2014/main" id="{7EE23BF5-0072-F595-A12B-8393561D90F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the Blitz on Barrow-in-Furness?</a:t>
            </a:r>
          </a:p>
        </p:txBody>
      </p:sp>
      <p:sp>
        <p:nvSpPr>
          <p:cNvPr id="8" name="Text ">
            <a:extLst>
              <a:ext uri="{FF2B5EF4-FFF2-40B4-BE49-F238E27FC236}">
                <a16:creationId xmlns:a16="http://schemas.microsoft.com/office/drawing/2014/main" id="{C8D46B2E-07D8-D79A-D954-B8A0BAB74EEF}"/>
              </a:ext>
            </a:extLst>
          </p:cNvPr>
          <p:cNvSpPr txBox="1"/>
          <p:nvPr/>
        </p:nvSpPr>
        <p:spPr>
          <a:xfrm>
            <a:off x="494267" y="436489"/>
            <a:ext cx="6135131" cy="190052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If you look carefully at this aerial photograph of Barrow-in-Furness taken in 1950, you can see some of the areas damaged by the Blitz.</a:t>
            </a:r>
          </a:p>
        </p:txBody>
      </p:sp>
      <p:pic>
        <p:nvPicPr>
          <p:cNvPr id="6" name="Picture 5" descr="A zoomed in view of the area damaged by the blitz, there is a noticeable gap in where the buildings are.">
            <a:extLst>
              <a:ext uri="{FF2B5EF4-FFF2-40B4-BE49-F238E27FC236}">
                <a16:creationId xmlns:a16="http://schemas.microsoft.com/office/drawing/2014/main" id="{1B23179C-5AF2-6566-62CC-3BF1C1D7C43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0800000">
            <a:off x="1873711" y="2724410"/>
            <a:ext cx="3376246" cy="3252248"/>
          </a:xfrm>
          <a:prstGeom prst="rect">
            <a:avLst/>
          </a:prstGeom>
          <a:ln w="76200">
            <a:solidFill>
              <a:srgbClr val="B65379"/>
            </a:solidFill>
          </a:ln>
        </p:spPr>
      </p:pic>
      <p:grpSp>
        <p:nvGrpSpPr>
          <p:cNvPr id="30" name="Group 29" descr="An aerial photograph of lines of houses and buildings, with streets running between.">
            <a:extLst>
              <a:ext uri="{FF2B5EF4-FFF2-40B4-BE49-F238E27FC236}">
                <a16:creationId xmlns:a16="http://schemas.microsoft.com/office/drawing/2014/main" id="{9DEFFE27-EACA-235E-AE23-3CA30B094CFB}"/>
              </a:ext>
            </a:extLst>
          </p:cNvPr>
          <p:cNvGrpSpPr/>
          <p:nvPr/>
        </p:nvGrpSpPr>
        <p:grpSpPr>
          <a:xfrm>
            <a:off x="6796717" y="429797"/>
            <a:ext cx="4901014" cy="5998702"/>
            <a:chOff x="6796717" y="429797"/>
            <a:chExt cx="4901014" cy="5998702"/>
          </a:xfrm>
        </p:grpSpPr>
        <p:pic>
          <p:nvPicPr>
            <p:cNvPr id="4" name="Picture 3" descr="An aerial view of a city&#10;&#10;AI-generated content may be incorrect.">
              <a:extLst>
                <a:ext uri="{FF2B5EF4-FFF2-40B4-BE49-F238E27FC236}">
                  <a16:creationId xmlns:a16="http://schemas.microsoft.com/office/drawing/2014/main" id="{30517FB4-25E5-20A5-B041-DE54BF3346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6796717" y="429797"/>
              <a:ext cx="4901014" cy="5998405"/>
            </a:xfrm>
            <a:prstGeom prst="rect">
              <a:avLst/>
            </a:prstGeom>
            <a:ln w="28575">
              <a:solidFill>
                <a:schemeClr val="tx1"/>
              </a:solidFill>
            </a:ln>
          </p:spPr>
        </p:pic>
        <p:sp>
          <p:nvSpPr>
            <p:cNvPr id="29" name="TextBox 28">
              <a:extLst>
                <a:ext uri="{FF2B5EF4-FFF2-40B4-BE49-F238E27FC236}">
                  <a16:creationId xmlns:a16="http://schemas.microsoft.com/office/drawing/2014/main" id="{867397CD-1E4D-A152-D32B-188BE7DE7CFF}"/>
                </a:ext>
              </a:extLst>
            </p:cNvPr>
            <p:cNvSpPr txBox="1"/>
            <p:nvPr/>
          </p:nvSpPr>
          <p:spPr>
            <a:xfrm>
              <a:off x="6796717" y="6182278"/>
              <a:ext cx="2669628" cy="246221"/>
            </a:xfrm>
            <a:prstGeom prst="rect">
              <a:avLst/>
            </a:prstGeom>
            <a:noFill/>
          </p:spPr>
          <p:txBody>
            <a:bodyPr wrap="square" rtlCol="0">
              <a:spAutoFit/>
            </a:bodyPr>
            <a:lstStyle/>
            <a:p>
              <a:r>
                <a:rPr lang="en-GB" sz="1000" dirty="0">
                  <a:solidFill>
                    <a:schemeClr val="bg1"/>
                  </a:solidFill>
                  <a:effectLst/>
                  <a:latin typeface="Calibri" panose="020F0502020204030204" pitchFamily="34" charset="0"/>
                  <a:ea typeface="Aptos" panose="020B0004020202020204" pitchFamily="34" charset="0"/>
                </a:rPr>
                <a:t>© Historic England ref: raf_541_522_rs_4244</a:t>
              </a:r>
              <a:r>
                <a:rPr lang="en-GB" sz="1000" dirty="0">
                  <a:solidFill>
                    <a:schemeClr val="bg1"/>
                  </a:solidFill>
                  <a:effectLst/>
                </a:rPr>
                <a:t> </a:t>
              </a:r>
              <a:endParaRPr lang="en-GB" sz="1000" dirty="0">
                <a:solidFill>
                  <a:schemeClr val="bg1"/>
                </a:solidFill>
              </a:endParaRPr>
            </a:p>
          </p:txBody>
        </p:sp>
      </p:grpSp>
      <p:grpSp>
        <p:nvGrpSpPr>
          <p:cNvPr id="28" name="Group 27">
            <a:extLst>
              <a:ext uri="{FF2B5EF4-FFF2-40B4-BE49-F238E27FC236}">
                <a16:creationId xmlns:a16="http://schemas.microsoft.com/office/drawing/2014/main" id="{32023D8D-1E73-0A4C-5B3F-6D36AEBAF98B}"/>
              </a:ext>
              <a:ext uri="{C183D7F6-B498-43B3-948B-1728B52AA6E4}">
                <adec:decorative xmlns:adec="http://schemas.microsoft.com/office/drawing/2017/decorative" val="1"/>
              </a:ext>
            </a:extLst>
          </p:cNvPr>
          <p:cNvGrpSpPr/>
          <p:nvPr/>
        </p:nvGrpSpPr>
        <p:grpSpPr>
          <a:xfrm>
            <a:off x="5228492" y="2672862"/>
            <a:ext cx="2548985" cy="3352800"/>
            <a:chOff x="5228492" y="2672862"/>
            <a:chExt cx="2548985" cy="3352800"/>
          </a:xfrm>
        </p:grpSpPr>
        <p:cxnSp>
          <p:nvCxnSpPr>
            <p:cNvPr id="18" name="Straight Connector 17">
              <a:extLst>
                <a:ext uri="{FF2B5EF4-FFF2-40B4-BE49-F238E27FC236}">
                  <a16:creationId xmlns:a16="http://schemas.microsoft.com/office/drawing/2014/main" id="{24FC45E0-BE5C-FFDA-1E14-890DB98546C1}"/>
                </a:ext>
              </a:extLst>
            </p:cNvPr>
            <p:cNvCxnSpPr>
              <a:cxnSpLocks/>
            </p:cNvCxnSpPr>
            <p:nvPr/>
          </p:nvCxnSpPr>
          <p:spPr>
            <a:xfrm flipH="1">
              <a:off x="5275385" y="3588429"/>
              <a:ext cx="2502092" cy="2437233"/>
            </a:xfrm>
            <a:prstGeom prst="line">
              <a:avLst/>
            </a:prstGeom>
            <a:ln w="57150">
              <a:solidFill>
                <a:srgbClr val="B653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3A158CD-C0E0-E0B5-034F-B1D708FA9A02}"/>
                </a:ext>
              </a:extLst>
            </p:cNvPr>
            <p:cNvCxnSpPr>
              <a:cxnSpLocks/>
            </p:cNvCxnSpPr>
            <p:nvPr/>
          </p:nvCxnSpPr>
          <p:spPr>
            <a:xfrm flipH="1" flipV="1">
              <a:off x="5228492" y="2672862"/>
              <a:ext cx="2548985" cy="127247"/>
            </a:xfrm>
            <a:prstGeom prst="line">
              <a:avLst/>
            </a:prstGeom>
            <a:ln w="57150">
              <a:solidFill>
                <a:srgbClr val="B65379"/>
              </a:solidFill>
            </a:ln>
          </p:spPr>
          <p:style>
            <a:lnRef idx="1">
              <a:schemeClr val="accent1"/>
            </a:lnRef>
            <a:fillRef idx="0">
              <a:schemeClr val="accent1"/>
            </a:fillRef>
            <a:effectRef idx="0">
              <a:schemeClr val="accent1"/>
            </a:effectRef>
            <a:fontRef idx="minor">
              <a:schemeClr val="tx1"/>
            </a:fontRef>
          </p:style>
        </p:cxnSp>
      </p:grpSp>
      <p:sp>
        <p:nvSpPr>
          <p:cNvPr id="10" name="Rectangle 9" descr="A square marking an area on the aerial photo.">
            <a:extLst>
              <a:ext uri="{FF2B5EF4-FFF2-40B4-BE49-F238E27FC236}">
                <a16:creationId xmlns:a16="http://schemas.microsoft.com/office/drawing/2014/main" id="{44CFBC18-6C23-BADD-4CF5-615048A0DE8D}"/>
              </a:ext>
            </a:extLst>
          </p:cNvPr>
          <p:cNvSpPr/>
          <p:nvPr/>
        </p:nvSpPr>
        <p:spPr>
          <a:xfrm>
            <a:off x="7777477" y="2800701"/>
            <a:ext cx="746237" cy="787728"/>
          </a:xfrm>
          <a:prstGeom prst="rect">
            <a:avLst/>
          </a:prstGeom>
          <a:noFill/>
          <a:ln w="57150">
            <a:solidFill>
              <a:srgbClr val="B653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Logo">
            <a:extLst>
              <a:ext uri="{FF2B5EF4-FFF2-40B4-BE49-F238E27FC236}">
                <a16:creationId xmlns:a16="http://schemas.microsoft.com/office/drawing/2014/main" id="{7C9CE508-27E0-FEF4-C663-60B15D8DE8B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17100496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heel(1)">
                                      <p:cBhvr>
                                        <p:cTn id="14" dur="1000"/>
                                        <p:tgtEl>
                                          <p:spTgt spid="10"/>
                                        </p:tgtEl>
                                      </p:cBhvr>
                                    </p:animEffect>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right)">
                                      <p:cBhvr>
                                        <p:cTn id="18" dur="500"/>
                                        <p:tgtEl>
                                          <p:spTgt spid="28"/>
                                        </p:tgtEl>
                                      </p:cBhvr>
                                    </p:animEffect>
                                  </p:childTnLst>
                                </p:cTn>
                              </p:par>
                              <p:par>
                                <p:cTn id="19" presetID="53" presetClass="entr" presetSubtype="528"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anim calcmode="lin" valueType="num">
                                      <p:cBhvr>
                                        <p:cTn id="24" dur="500" fill="hold"/>
                                        <p:tgtEl>
                                          <p:spTgt spid="6"/>
                                        </p:tgtEl>
                                        <p:attrNameLst>
                                          <p:attrName>ppt_x</p:attrName>
                                        </p:attrNameLst>
                                      </p:cBhvr>
                                      <p:tavLst>
                                        <p:tav tm="0">
                                          <p:val>
                                            <p:fltVal val="0.5"/>
                                          </p:val>
                                        </p:tav>
                                        <p:tav tm="100000">
                                          <p:val>
                                            <p:strVal val="#ppt_x"/>
                                          </p:val>
                                        </p:tav>
                                      </p:tavLst>
                                    </p:anim>
                                    <p:anim calcmode="lin" valueType="num">
                                      <p:cBhvr>
                                        <p:cTn id="25" dur="5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How did Barrow-in-Furness prepare for war?&#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1328522" y="865241"/>
              <a:ext cx="3877660"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Barrow-in-Furness prepare for war?</a:t>
              </a:r>
            </a:p>
          </p:txBody>
        </p:sp>
      </p:grpSp>
      <p:grpSp>
        <p:nvGrpSpPr>
          <p:cNvPr id="17" name="box 2" descr="Why was Barrow-in-Furness a target for German bombs?&#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was Barrow-in-Furness a target for German bombs?</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1844203" y="2753413"/>
            <a:ext cx="8420674" cy="1077218"/>
          </a:xfrm>
          <a:prstGeom prst="rect">
            <a:avLst/>
          </a:prstGeom>
          <a:noFill/>
        </p:spPr>
        <p:txBody>
          <a:bodyPr wrap="square">
            <a:spAutoFit/>
          </a:bodyPr>
          <a:lstStyle/>
          <a:p>
            <a:pPr algn="ctr"/>
            <a:r>
              <a:rPr lang="en-GB" sz="3200" dirty="0">
                <a:solidFill>
                  <a:srgbClr val="B65379"/>
                </a:solidFill>
                <a:latin typeface="Superclarendon Rg" panose="02000505080000020003" pitchFamily="2" charset="77"/>
              </a:rPr>
              <a:t>What role did Barrow-in-Furness play in World War 2?</a:t>
            </a:r>
          </a:p>
        </p:txBody>
      </p:sp>
      <p:grpSp>
        <p:nvGrpSpPr>
          <p:cNvPr id="20" name="box 3" descr="What was the impact of the Blitz on Barrow-in-Furness?&#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438371"/>
              <a:ext cx="523729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the impact of the Blitz on Barrow-in-Furness?</a:t>
              </a:r>
            </a:p>
          </p:txBody>
        </p:sp>
      </p:grpSp>
      <p:grpSp>
        <p:nvGrpSpPr>
          <p:cNvPr id="23" name="box 4" descr="How did Barrow-in-Furness help to win the war?">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43837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Barrow-in-Furness help to win the war?</a:t>
              </a:r>
            </a:p>
          </p:txBody>
        </p:sp>
      </p:grpSp>
      <p:pic>
        <p:nvPicPr>
          <p:cNvPr id="3" name="Logo">
            <a:extLst>
              <a:ext uri="{FF2B5EF4-FFF2-40B4-BE49-F238E27FC236}">
                <a16:creationId xmlns:a16="http://schemas.microsoft.com/office/drawing/2014/main" id="{4DECF07D-9593-F2E8-9B93-2E471208EB3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3018D8D-A2D9-91B2-C829-AEC7C8BA275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EBF2147-E218-1506-9738-1DC231867074}"/>
              </a:ext>
            </a:extLst>
          </p:cNvPr>
          <p:cNvSpPr>
            <a:spLocks noGrp="1"/>
          </p:cNvSpPr>
          <p:nvPr>
            <p:ph type="ctrTitle"/>
          </p:nvPr>
        </p:nvSpPr>
        <p:spPr>
          <a:xfrm>
            <a:off x="1524000" y="-1280448"/>
            <a:ext cx="9144000" cy="921925"/>
          </a:xfrm>
        </p:spPr>
        <p:txBody>
          <a:bodyPr/>
          <a:lstStyle/>
          <a:p>
            <a:r>
              <a:rPr lang="en-US" dirty="0"/>
              <a:t>Vickers</a:t>
            </a:r>
          </a:p>
        </p:txBody>
      </p:sp>
      <p:sp>
        <p:nvSpPr>
          <p:cNvPr id="11" name="Slide Question">
            <a:extLst>
              <a:ext uri="{FF2B5EF4-FFF2-40B4-BE49-F238E27FC236}">
                <a16:creationId xmlns:a16="http://schemas.microsoft.com/office/drawing/2014/main" id="{80E3EA0D-B4F3-D0B9-6315-BF5772F2E52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help to win the war?</a:t>
            </a:r>
          </a:p>
        </p:txBody>
      </p:sp>
      <p:sp>
        <p:nvSpPr>
          <p:cNvPr id="7" name="Title">
            <a:extLst>
              <a:ext uri="{FF2B5EF4-FFF2-40B4-BE49-F238E27FC236}">
                <a16:creationId xmlns:a16="http://schemas.microsoft.com/office/drawing/2014/main" id="{D2BDB9F5-A3E8-5CDC-D3E3-78AEA8B85D65}"/>
              </a:ext>
            </a:extLst>
          </p:cNvPr>
          <p:cNvSpPr txBox="1">
            <a:spLocks/>
          </p:cNvSpPr>
          <p:nvPr/>
        </p:nvSpPr>
        <p:spPr>
          <a:xfrm>
            <a:off x="494268" y="377276"/>
            <a:ext cx="101737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Barrow’s Role in World War 2</a:t>
            </a:r>
          </a:p>
        </p:txBody>
      </p:sp>
      <p:sp>
        <p:nvSpPr>
          <p:cNvPr id="8" name="Text ">
            <a:extLst>
              <a:ext uri="{FF2B5EF4-FFF2-40B4-BE49-F238E27FC236}">
                <a16:creationId xmlns:a16="http://schemas.microsoft.com/office/drawing/2014/main" id="{6065809C-8C15-972D-8164-9A5A9E6406F0}"/>
              </a:ext>
            </a:extLst>
          </p:cNvPr>
          <p:cNvSpPr txBox="1"/>
          <p:nvPr/>
        </p:nvSpPr>
        <p:spPr>
          <a:xfrm>
            <a:off x="494269" y="1220927"/>
            <a:ext cx="4171037" cy="491288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Barrow-in-Furness played a vital role in helping to win World War 2 through its remarkable shipbuilding industry and the courage of its people. The town’s famous shipyard, Vickers, produced more than 100 vessels during the war, including important warships and submarines. These ships, such as the aircraft carriers HMS Illustrious and HMS Indomitable, and many destroyers and submarines, were essential in protecting Britain’s coast and ensuring that supplies reached those who needed them. </a:t>
            </a:r>
          </a:p>
        </p:txBody>
      </p:sp>
      <p:pic>
        <p:nvPicPr>
          <p:cNvPr id="4" name="Picture 3" descr="A photo of a large war ship on water.">
            <a:extLst>
              <a:ext uri="{FF2B5EF4-FFF2-40B4-BE49-F238E27FC236}">
                <a16:creationId xmlns:a16="http://schemas.microsoft.com/office/drawing/2014/main" id="{3D9678BB-4FD8-6F29-842E-2E8BDEFCF3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34717" y="1220927"/>
            <a:ext cx="6863014" cy="5036374"/>
          </a:xfrm>
          <a:prstGeom prst="rect">
            <a:avLst/>
          </a:prstGeom>
          <a:ln w="28575">
            <a:solidFill>
              <a:schemeClr val="tx1"/>
            </a:solidFill>
          </a:ln>
        </p:spPr>
      </p:pic>
      <p:grpSp>
        <p:nvGrpSpPr>
          <p:cNvPr id="5" name="Caption" descr="Vickers built HMS Illustrious in 1954.">
            <a:extLst>
              <a:ext uri="{FF2B5EF4-FFF2-40B4-BE49-F238E27FC236}">
                <a16:creationId xmlns:a16="http://schemas.microsoft.com/office/drawing/2014/main" id="{067FEE4C-515F-3200-C901-4083A23BE3AB}"/>
              </a:ext>
            </a:extLst>
          </p:cNvPr>
          <p:cNvGrpSpPr/>
          <p:nvPr/>
        </p:nvGrpSpPr>
        <p:grpSpPr>
          <a:xfrm>
            <a:off x="4948151" y="5740592"/>
            <a:ext cx="5390167" cy="430887"/>
            <a:chOff x="5121850" y="2417403"/>
            <a:chExt cx="5390167" cy="430887"/>
          </a:xfrm>
        </p:grpSpPr>
        <p:pic>
          <p:nvPicPr>
            <p:cNvPr id="2" name="Picture 1">
              <a:extLst>
                <a:ext uri="{FF2B5EF4-FFF2-40B4-BE49-F238E27FC236}">
                  <a16:creationId xmlns:a16="http://schemas.microsoft.com/office/drawing/2014/main" id="{B9B87653-EA81-9009-364C-F5C1FF997DFE}"/>
                </a:ext>
                <a:ext uri="{C183D7F6-B498-43B3-948B-1728B52AA6E4}">
                  <adec:decorative xmlns:adec="http://schemas.microsoft.com/office/drawing/2017/decorative" val="1"/>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C28A52CC-F478-DF18-82FE-781D442A46E3}"/>
                </a:ext>
              </a:extLst>
            </p:cNvPr>
            <p:cNvSpPr txBox="1"/>
            <p:nvPr/>
          </p:nvSpPr>
          <p:spPr>
            <a:xfrm>
              <a:off x="5276103" y="2417403"/>
              <a:ext cx="5235914" cy="430887"/>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Vickers built HMS Illustrious in 1954.</a:t>
              </a:r>
            </a:p>
          </p:txBody>
        </p:sp>
      </p:grpSp>
      <p:pic>
        <p:nvPicPr>
          <p:cNvPr id="15" name="Logo">
            <a:extLst>
              <a:ext uri="{FF2B5EF4-FFF2-40B4-BE49-F238E27FC236}">
                <a16:creationId xmlns:a16="http://schemas.microsoft.com/office/drawing/2014/main" id="{D9512B3B-3093-1F72-FA91-96A6E32C62AE}"/>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42602630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4F24A95-EBEB-1455-4294-EC30370A0BA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8088FC0-0DDC-81A2-4C12-4942B8B865A3}"/>
              </a:ext>
            </a:extLst>
          </p:cNvPr>
          <p:cNvSpPr>
            <a:spLocks noGrp="1"/>
          </p:cNvSpPr>
          <p:nvPr>
            <p:ph type="ctrTitle"/>
          </p:nvPr>
        </p:nvSpPr>
        <p:spPr>
          <a:xfrm>
            <a:off x="1524000" y="-1280448"/>
            <a:ext cx="9144000" cy="921925"/>
          </a:xfrm>
        </p:spPr>
        <p:txBody>
          <a:bodyPr/>
          <a:lstStyle/>
          <a:p>
            <a:r>
              <a:rPr lang="en-US" dirty="0"/>
              <a:t>Land Girls</a:t>
            </a:r>
          </a:p>
        </p:txBody>
      </p:sp>
      <p:sp>
        <p:nvSpPr>
          <p:cNvPr id="11" name="Slide Question">
            <a:extLst>
              <a:ext uri="{FF2B5EF4-FFF2-40B4-BE49-F238E27FC236}">
                <a16:creationId xmlns:a16="http://schemas.microsoft.com/office/drawing/2014/main" id="{83F31207-EA68-D796-F081-353F4B8F9AA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help to win the war?</a:t>
            </a:r>
          </a:p>
        </p:txBody>
      </p:sp>
      <p:sp>
        <p:nvSpPr>
          <p:cNvPr id="8" name="Text ">
            <a:extLst>
              <a:ext uri="{FF2B5EF4-FFF2-40B4-BE49-F238E27FC236}">
                <a16:creationId xmlns:a16="http://schemas.microsoft.com/office/drawing/2014/main" id="{E4DC3B7C-FD25-D74C-7B1D-C079CC26C1CD}"/>
              </a:ext>
            </a:extLst>
          </p:cNvPr>
          <p:cNvSpPr txBox="1"/>
          <p:nvPr/>
        </p:nvSpPr>
        <p:spPr>
          <a:xfrm>
            <a:off x="568913" y="405848"/>
            <a:ext cx="5701258" cy="560153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Local residents also contributed greatly to the war effort. Men and women worked long hours in the shipyard, sometimes starting work at 7:30 in the morning and finishing at 7:30 in the evening. Many women took on new roles in factories and joined the Land Army, replacing the young men who had been called up for military service. Their hard work ensured that the shipyard kept running smoothly, and every part they made – from engines to guns – was crucial for arming and defending the nation. Even retired teachers and young people took part by supporting the local services, such as by knitting socks and scarves for the navy.</a:t>
            </a:r>
          </a:p>
        </p:txBody>
      </p:sp>
      <p:pic>
        <p:nvPicPr>
          <p:cNvPr id="15" name="Logo">
            <a:extLst>
              <a:ext uri="{FF2B5EF4-FFF2-40B4-BE49-F238E27FC236}">
                <a16:creationId xmlns:a16="http://schemas.microsoft.com/office/drawing/2014/main" id="{2C150694-1837-C1E1-1D48-099C2D59005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83093"/>
            <a:ext cx="1523999" cy="1370158"/>
          </a:xfrm>
          <a:prstGeom prst="rect">
            <a:avLst/>
          </a:prstGeom>
        </p:spPr>
      </p:pic>
      <p:pic>
        <p:nvPicPr>
          <p:cNvPr id="4" name="Picture 3" descr="A poster of a woman driving a red tractor. The text at the top says &quot;A Vital War Job&quot;. The text under this says &quot;Join the woman's land army&quot;. The text at the bottom says &quot;A healthy open-air life&quot;.">
            <a:extLst>
              <a:ext uri="{FF2B5EF4-FFF2-40B4-BE49-F238E27FC236}">
                <a16:creationId xmlns:a16="http://schemas.microsoft.com/office/drawing/2014/main" id="{2A020F59-BDC9-D45E-AA1C-08FBFDF493C7}"/>
              </a:ext>
            </a:extLst>
          </p:cNvPr>
          <p:cNvPicPr>
            <a:picLocks noChangeAspect="1"/>
          </p:cNvPicPr>
          <p:nvPr/>
        </p:nvPicPr>
        <p:blipFill>
          <a:blip r:embed="rId5"/>
          <a:stretch>
            <a:fillRect/>
          </a:stretch>
        </p:blipFill>
        <p:spPr>
          <a:xfrm>
            <a:off x="6571629" y="405848"/>
            <a:ext cx="4096371" cy="6046304"/>
          </a:xfrm>
          <a:prstGeom prst="rect">
            <a:avLst/>
          </a:prstGeom>
          <a:ln w="28575">
            <a:solidFill>
              <a:schemeClr val="tx1"/>
            </a:solidFill>
          </a:ln>
        </p:spPr>
      </p:pic>
      <p:pic>
        <p:nvPicPr>
          <p:cNvPr id="9" name="Picture 8" descr="A drawing of a woman with a hair net and blue jumpsuit.">
            <a:extLst>
              <a:ext uri="{FF2B5EF4-FFF2-40B4-BE49-F238E27FC236}">
                <a16:creationId xmlns:a16="http://schemas.microsoft.com/office/drawing/2014/main" id="{3A3AD332-D25C-D231-D8A8-B8091CA8E89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1180" y="1776006"/>
            <a:ext cx="1936555" cy="5601533"/>
          </a:xfrm>
          <a:prstGeom prst="rect">
            <a:avLst/>
          </a:prstGeom>
        </p:spPr>
      </p:pic>
    </p:spTree>
    <p:extLst>
      <p:ext uri="{BB962C8B-B14F-4D97-AF65-F5344CB8AC3E}">
        <p14:creationId xmlns:p14="http://schemas.microsoft.com/office/powerpoint/2010/main" val="8491886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 presetClass="entr" presetSubtype="2" decel="5000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1+#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46CC4EF-C84A-E730-6368-2034E433D5B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77126D2-B0E9-62A4-8554-441D6DCD919B}"/>
              </a:ext>
            </a:extLst>
          </p:cNvPr>
          <p:cNvSpPr>
            <a:spLocks noGrp="1"/>
          </p:cNvSpPr>
          <p:nvPr>
            <p:ph type="ctrTitle"/>
          </p:nvPr>
        </p:nvSpPr>
        <p:spPr>
          <a:xfrm>
            <a:off x="1524000" y="-1280448"/>
            <a:ext cx="9144000" cy="921925"/>
          </a:xfrm>
        </p:spPr>
        <p:txBody>
          <a:bodyPr/>
          <a:lstStyle/>
          <a:p>
            <a:r>
              <a:rPr lang="en-US" dirty="0"/>
              <a:t>Residents</a:t>
            </a:r>
          </a:p>
        </p:txBody>
      </p:sp>
      <p:sp>
        <p:nvSpPr>
          <p:cNvPr id="11" name="Slide Question">
            <a:extLst>
              <a:ext uri="{FF2B5EF4-FFF2-40B4-BE49-F238E27FC236}">
                <a16:creationId xmlns:a16="http://schemas.microsoft.com/office/drawing/2014/main" id="{F85ABFEC-440A-B2DE-8FE7-9A545F017CE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help to win the war?</a:t>
            </a:r>
          </a:p>
        </p:txBody>
      </p:sp>
      <p:sp>
        <p:nvSpPr>
          <p:cNvPr id="4" name="Rectangle 3" descr="A photograph of someones hands marking down on a ration car, there are rations of food on the table infront of them.">
            <a:extLst>
              <a:ext uri="{FF2B5EF4-FFF2-40B4-BE49-F238E27FC236}">
                <a16:creationId xmlns:a16="http://schemas.microsoft.com/office/drawing/2014/main" id="{AD852A0F-D29B-E46C-9162-449CFE4AF528}"/>
              </a:ext>
            </a:extLst>
          </p:cNvPr>
          <p:cNvSpPr/>
          <p:nvPr/>
        </p:nvSpPr>
        <p:spPr>
          <a:xfrm>
            <a:off x="178420" y="117986"/>
            <a:ext cx="5758961" cy="65482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
            <a:extLst>
              <a:ext uri="{FF2B5EF4-FFF2-40B4-BE49-F238E27FC236}">
                <a16:creationId xmlns:a16="http://schemas.microsoft.com/office/drawing/2014/main" id="{EBD72C8D-5D47-DE0B-D992-BC949FD22AAD}"/>
              </a:ext>
            </a:extLst>
          </p:cNvPr>
          <p:cNvSpPr txBox="1"/>
          <p:nvPr/>
        </p:nvSpPr>
        <p:spPr>
          <a:xfrm>
            <a:off x="5883471" y="668884"/>
            <a:ext cx="4960742" cy="338554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Residents also supported the war effort at home by adhering to strict rationing rules and recycling valuable materials such as scrap metal. Families transformed their gardens into vegetable plots during the “Dig for Victory” campaign, and every small sacrifice contributed to a greater national effort.</a:t>
            </a:r>
          </a:p>
        </p:txBody>
      </p:sp>
      <p:pic>
        <p:nvPicPr>
          <p:cNvPr id="15" name="Logo">
            <a:extLst>
              <a:ext uri="{FF2B5EF4-FFF2-40B4-BE49-F238E27FC236}">
                <a16:creationId xmlns:a16="http://schemas.microsoft.com/office/drawing/2014/main" id="{C4F79FB9-F3E0-EEC1-0C30-7AA40AEE275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83093"/>
            <a:ext cx="1523999" cy="1370158"/>
          </a:xfrm>
          <a:prstGeom prst="rect">
            <a:avLst/>
          </a:prstGeom>
        </p:spPr>
      </p:pic>
      <p:sp>
        <p:nvSpPr>
          <p:cNvPr id="10" name="Text ">
            <a:extLst>
              <a:ext uri="{FF2B5EF4-FFF2-40B4-BE49-F238E27FC236}">
                <a16:creationId xmlns:a16="http://schemas.microsoft.com/office/drawing/2014/main" id="{B505FFD8-A220-1AB0-7411-916E93743E30}"/>
              </a:ext>
            </a:extLst>
          </p:cNvPr>
          <p:cNvSpPr txBox="1"/>
          <p:nvPr/>
        </p:nvSpPr>
        <p:spPr>
          <a:xfrm>
            <a:off x="5883472" y="4083964"/>
            <a:ext cx="3746304"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Even though life during the war was challenging, the people of Barrow-in-Furness showed incredible resilience and community spirit. </a:t>
            </a:r>
          </a:p>
        </p:txBody>
      </p:sp>
      <p:pic>
        <p:nvPicPr>
          <p:cNvPr id="9" name="Picture 8" descr="An illustration of a ration book from world war 2.">
            <a:extLst>
              <a:ext uri="{FF2B5EF4-FFF2-40B4-BE49-F238E27FC236}">
                <a16:creationId xmlns:a16="http://schemas.microsoft.com/office/drawing/2014/main" id="{56A8B8B7-3370-1840-C360-434EF604994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29776" y="3429000"/>
            <a:ext cx="2562224" cy="3381540"/>
          </a:xfrm>
          <a:prstGeom prst="rect">
            <a:avLst/>
          </a:prstGeom>
        </p:spPr>
      </p:pic>
    </p:spTree>
    <p:extLst>
      <p:ext uri="{BB962C8B-B14F-4D97-AF65-F5344CB8AC3E}">
        <p14:creationId xmlns:p14="http://schemas.microsoft.com/office/powerpoint/2010/main" val="14252361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2" presetClass="entr" presetSubtype="2" decel="5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1+#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0">
                                            <p:txEl>
                                              <p:pRg st="0" end="0"/>
                                            </p:txEl>
                                          </p:spTgt>
                                        </p:tgtEl>
                                        <p:attrNameLst>
                                          <p:attrName>style.visibility</p:attrName>
                                        </p:attrNameLst>
                                      </p:cBhvr>
                                      <p:to>
                                        <p:strVal val="visible"/>
                                      </p:to>
                                    </p:set>
                                    <p:animEffect transition="in" filter="fade">
                                      <p:cBhvr>
                                        <p:cTn id="16"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0"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lstStyle/>
          <a:p>
            <a:r>
              <a:rPr lang="en-US" dirty="0"/>
              <a:t>Global conflict</a:t>
            </a:r>
          </a:p>
        </p:txBody>
      </p:sp>
      <p:sp>
        <p:nvSpPr>
          <p:cNvPr id="11" name="Slide Question">
            <a:extLst>
              <a:ext uri="{FF2B5EF4-FFF2-40B4-BE49-F238E27FC236}">
                <a16:creationId xmlns:a16="http://schemas.microsoft.com/office/drawing/2014/main" id="{783B29E9-B659-A0BE-38AB-74617199D84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Barrow-in-Furness prepare for war?</a:t>
            </a:r>
          </a:p>
        </p:txBody>
      </p:sp>
      <p:sp>
        <p:nvSpPr>
          <p:cNvPr id="7" name="Title">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World War 2</a:t>
            </a:r>
          </a:p>
        </p:txBody>
      </p:sp>
      <p:sp>
        <p:nvSpPr>
          <p:cNvPr id="8" name="Text ">
            <a:extLst>
              <a:ext uri="{FF2B5EF4-FFF2-40B4-BE49-F238E27FC236}">
                <a16:creationId xmlns:a16="http://schemas.microsoft.com/office/drawing/2014/main" id="{D865BA71-9D09-29EE-229D-D2C900EC273E}"/>
              </a:ext>
            </a:extLst>
          </p:cNvPr>
          <p:cNvSpPr txBox="1"/>
          <p:nvPr/>
        </p:nvSpPr>
        <p:spPr>
          <a:xfrm>
            <a:off x="494269" y="1568537"/>
            <a:ext cx="5410002" cy="328551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World War 2 was a global conflict that took place from 1939 to 1945. It involved many countries around the world, including Britain. The war began when Germany, led by Adolf Hitler, invaded Poland in September 1939. </a:t>
            </a:r>
          </a:p>
        </p:txBody>
      </p:sp>
      <p:grpSp>
        <p:nvGrpSpPr>
          <p:cNvPr id="18" name="Group 17" descr="A black and white photograph of Adolph Hitler.">
            <a:extLst>
              <a:ext uri="{FF2B5EF4-FFF2-40B4-BE49-F238E27FC236}">
                <a16:creationId xmlns:a16="http://schemas.microsoft.com/office/drawing/2014/main" id="{17AF5F79-3347-C3F5-78B5-7DD8B7E1473D}"/>
              </a:ext>
            </a:extLst>
          </p:cNvPr>
          <p:cNvGrpSpPr/>
          <p:nvPr/>
        </p:nvGrpSpPr>
        <p:grpSpPr>
          <a:xfrm>
            <a:off x="6119196" y="640586"/>
            <a:ext cx="5551879" cy="4213466"/>
            <a:chOff x="4569900" y="765725"/>
            <a:chExt cx="6759593" cy="5130030"/>
          </a:xfrm>
        </p:grpSpPr>
        <p:pic>
          <p:nvPicPr>
            <p:cNvPr id="19" name="Picture 18" descr="A person in a military uniform&#10;&#10;Description automatically generated">
              <a:extLst>
                <a:ext uri="{FF2B5EF4-FFF2-40B4-BE49-F238E27FC236}">
                  <a16:creationId xmlns:a16="http://schemas.microsoft.com/office/drawing/2014/main" id="{59E6B776-AF4A-E90D-58B6-1CC773CEE26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569900" y="822598"/>
              <a:ext cx="6759593" cy="5073157"/>
            </a:xfrm>
            <a:prstGeom prst="rect">
              <a:avLst/>
            </a:prstGeom>
            <a:ln w="28575">
              <a:solidFill>
                <a:schemeClr val="tx1"/>
              </a:solidFill>
            </a:ln>
          </p:spPr>
        </p:pic>
        <p:sp>
          <p:nvSpPr>
            <p:cNvPr id="20" name="TextBox 19">
              <a:extLst>
                <a:ext uri="{FF2B5EF4-FFF2-40B4-BE49-F238E27FC236}">
                  <a16:creationId xmlns:a16="http://schemas.microsoft.com/office/drawing/2014/main" id="{B9708BEF-3646-9165-8AF9-0E2307FB3036}"/>
                </a:ext>
              </a:extLst>
            </p:cNvPr>
            <p:cNvSpPr txBox="1"/>
            <p:nvPr/>
          </p:nvSpPr>
          <p:spPr>
            <a:xfrm>
              <a:off x="9192430" y="765725"/>
              <a:ext cx="2137063" cy="309151"/>
            </a:xfrm>
            <a:prstGeom prst="rect">
              <a:avLst/>
            </a:prstGeom>
            <a:noFill/>
          </p:spPr>
          <p:txBody>
            <a:bodyPr wrap="square">
              <a:spAutoFit/>
            </a:bodyPr>
            <a:lstStyle/>
            <a:p>
              <a:pPr algn="r"/>
              <a:r>
                <a:rPr lang="en-GB" sz="1050" b="0" i="0" dirty="0">
                  <a:solidFill>
                    <a:schemeClr val="bg1">
                      <a:lumMod val="50000"/>
                    </a:schemeClr>
                  </a:solidFill>
                  <a:effectLst/>
                  <a:latin typeface="Nunito" panose="02000503000000000000" pitchFamily="2" charset="77"/>
                </a:rPr>
                <a:t>© IWM (MOI) FLM 1531</a:t>
              </a:r>
              <a:endParaRPr lang="en-GB" sz="1050" dirty="0">
                <a:solidFill>
                  <a:schemeClr val="bg1">
                    <a:lumMod val="50000"/>
                  </a:schemeClr>
                </a:solidFill>
                <a:latin typeface="Nunito" panose="02000503000000000000" pitchFamily="2" charset="77"/>
              </a:endParaRPr>
            </a:p>
          </p:txBody>
        </p:sp>
      </p:grpSp>
      <p:pic>
        <p:nvPicPr>
          <p:cNvPr id="17" name="Picture 16" descr="A timeline highlighting World War 2 (1939 - 1945). The timeline spans from AD 1933 to AD 1952. ">
            <a:extLst>
              <a:ext uri="{FF2B5EF4-FFF2-40B4-BE49-F238E27FC236}">
                <a16:creationId xmlns:a16="http://schemas.microsoft.com/office/drawing/2014/main" id="{CF3A2842-72E5-4DB7-77EC-799B86CCF95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4854052"/>
            <a:ext cx="12191998" cy="1753218"/>
          </a:xfrm>
          <a:prstGeom prst="rect">
            <a:avLst/>
          </a:prstGeom>
        </p:spPr>
      </p:pic>
      <p:pic>
        <p:nvPicPr>
          <p:cNvPr id="15" name="Logo">
            <a:extLst>
              <a:ext uri="{FF2B5EF4-FFF2-40B4-BE49-F238E27FC236}">
                <a16:creationId xmlns:a16="http://schemas.microsoft.com/office/drawing/2014/main" id="{80E7D686-0EAC-CE42-3055-7EA8F71D34D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8000" y="3910324"/>
            <a:ext cx="1523999" cy="1370158"/>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747E4A6-6699-DCBD-C18F-40E7588E788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D4C433F-865F-7DF4-B1BA-248E84D02255}"/>
              </a:ext>
            </a:extLst>
          </p:cNvPr>
          <p:cNvSpPr>
            <a:spLocks noGrp="1"/>
          </p:cNvSpPr>
          <p:nvPr>
            <p:ph type="ctrTitle"/>
          </p:nvPr>
        </p:nvSpPr>
        <p:spPr>
          <a:xfrm>
            <a:off x="1524000" y="-1280448"/>
            <a:ext cx="9144000" cy="921925"/>
          </a:xfrm>
        </p:spPr>
        <p:txBody>
          <a:bodyPr/>
          <a:lstStyle/>
          <a:p>
            <a:r>
              <a:rPr lang="en-US" dirty="0"/>
              <a:t>Axis powers</a:t>
            </a:r>
          </a:p>
        </p:txBody>
      </p:sp>
      <p:sp>
        <p:nvSpPr>
          <p:cNvPr id="11" name="Slide Question">
            <a:extLst>
              <a:ext uri="{FF2B5EF4-FFF2-40B4-BE49-F238E27FC236}">
                <a16:creationId xmlns:a16="http://schemas.microsoft.com/office/drawing/2014/main" id="{C7161071-9B68-723B-1C67-825DB698BDB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Barrow-in-Furness prepare for war?</a:t>
            </a:r>
          </a:p>
        </p:txBody>
      </p:sp>
      <p:sp>
        <p:nvSpPr>
          <p:cNvPr id="8" name="Text ">
            <a:extLst>
              <a:ext uri="{FF2B5EF4-FFF2-40B4-BE49-F238E27FC236}">
                <a16:creationId xmlns:a16="http://schemas.microsoft.com/office/drawing/2014/main" id="{A67CEB41-54F6-C5CD-EAC7-36D10B6BAAB6}"/>
              </a:ext>
            </a:extLst>
          </p:cNvPr>
          <p:cNvSpPr txBox="1"/>
          <p:nvPr/>
        </p:nvSpPr>
        <p:spPr>
          <a:xfrm>
            <a:off x="641753" y="548460"/>
            <a:ext cx="11142208"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The invasion of Poland sparked a series of alliances and declarations of war. Many nations were drawn into the conflict. The war was fought between two major alliances: the Allies, which included Britain, the United States, and the Soviet Union, and the Axis powers, led by Germany, Italy, and Japan.</a:t>
            </a:r>
          </a:p>
        </p:txBody>
      </p:sp>
      <p:pic>
        <p:nvPicPr>
          <p:cNvPr id="15" name="Logo">
            <a:extLst>
              <a:ext uri="{FF2B5EF4-FFF2-40B4-BE49-F238E27FC236}">
                <a16:creationId xmlns:a16="http://schemas.microsoft.com/office/drawing/2014/main" id="{DB4A24E2-953C-8AE9-A1A3-3967080056B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pic>
        <p:nvPicPr>
          <p:cNvPr id="4" name="Picture 3"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4553DECC-55DF-D476-894B-F154DBA1A15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6866" y="2295129"/>
            <a:ext cx="11698268" cy="4014411"/>
          </a:xfrm>
          <a:prstGeom prst="rect">
            <a:avLst/>
          </a:prstGeom>
        </p:spPr>
      </p:pic>
    </p:spTree>
    <p:extLst>
      <p:ext uri="{BB962C8B-B14F-4D97-AF65-F5344CB8AC3E}">
        <p14:creationId xmlns:p14="http://schemas.microsoft.com/office/powerpoint/2010/main" val="17785619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422EE49-13EF-801D-D146-F267CCEB47E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6F0D69D-0A8F-547E-5964-9B309DD35E98}"/>
              </a:ext>
            </a:extLst>
          </p:cNvPr>
          <p:cNvSpPr>
            <a:spLocks noGrp="1"/>
          </p:cNvSpPr>
          <p:nvPr>
            <p:ph type="ctrTitle"/>
          </p:nvPr>
        </p:nvSpPr>
        <p:spPr>
          <a:xfrm>
            <a:off x="1524000" y="-1280448"/>
            <a:ext cx="9144000" cy="921925"/>
          </a:xfrm>
        </p:spPr>
        <p:txBody>
          <a:bodyPr/>
          <a:lstStyle/>
          <a:p>
            <a:r>
              <a:rPr lang="en-US" dirty="0"/>
              <a:t>Britain’s role</a:t>
            </a:r>
          </a:p>
        </p:txBody>
      </p:sp>
      <p:sp>
        <p:nvSpPr>
          <p:cNvPr id="11" name="Slide Question">
            <a:extLst>
              <a:ext uri="{FF2B5EF4-FFF2-40B4-BE49-F238E27FC236}">
                <a16:creationId xmlns:a16="http://schemas.microsoft.com/office/drawing/2014/main" id="{060CD815-E030-1BE8-8EE0-6F6E26B9B40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Barrow-in-Furness prepare for war?</a:t>
            </a:r>
          </a:p>
        </p:txBody>
      </p:sp>
      <p:sp>
        <p:nvSpPr>
          <p:cNvPr id="7" name="Title">
            <a:extLst>
              <a:ext uri="{FF2B5EF4-FFF2-40B4-BE49-F238E27FC236}">
                <a16:creationId xmlns:a16="http://schemas.microsoft.com/office/drawing/2014/main" id="{5E064532-68C1-FC4B-528B-088AA404EAD8}"/>
              </a:ext>
            </a:extLst>
          </p:cNvPr>
          <p:cNvSpPr txBox="1">
            <a:spLocks/>
          </p:cNvSpPr>
          <p:nvPr/>
        </p:nvSpPr>
        <p:spPr>
          <a:xfrm>
            <a:off x="494269" y="441008"/>
            <a:ext cx="1136216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Britain’s Role in World War 2</a:t>
            </a:r>
          </a:p>
        </p:txBody>
      </p:sp>
      <p:grpSp>
        <p:nvGrpSpPr>
          <p:cNvPr id="4" name="Group 3" descr="A black and white photograph of a group Neville Chamberlain and a group of men infant of a microphone.">
            <a:extLst>
              <a:ext uri="{FF2B5EF4-FFF2-40B4-BE49-F238E27FC236}">
                <a16:creationId xmlns:a16="http://schemas.microsoft.com/office/drawing/2014/main" id="{A8121E35-C36C-E110-5E63-E7D1895C4C08}"/>
              </a:ext>
            </a:extLst>
          </p:cNvPr>
          <p:cNvGrpSpPr/>
          <p:nvPr/>
        </p:nvGrpSpPr>
        <p:grpSpPr>
          <a:xfrm>
            <a:off x="569933" y="1335635"/>
            <a:ext cx="5124865" cy="3655407"/>
            <a:chOff x="760399" y="870172"/>
            <a:chExt cx="5124865" cy="3655407"/>
          </a:xfrm>
        </p:grpSpPr>
        <p:pic>
          <p:nvPicPr>
            <p:cNvPr id="6" name="Picture 5" descr="A person in a black coat holding a piece of paper&#10;&#10;Description automatically generated">
              <a:extLst>
                <a:ext uri="{FF2B5EF4-FFF2-40B4-BE49-F238E27FC236}">
                  <a16:creationId xmlns:a16="http://schemas.microsoft.com/office/drawing/2014/main" id="{D88ADDD5-3376-8707-8D5A-2468798BB68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60399" y="870172"/>
              <a:ext cx="5124865" cy="3655407"/>
            </a:xfrm>
            <a:prstGeom prst="rect">
              <a:avLst/>
            </a:prstGeom>
            <a:ln w="28575">
              <a:solidFill>
                <a:schemeClr val="tx1"/>
              </a:solidFill>
            </a:ln>
          </p:spPr>
        </p:pic>
        <p:sp>
          <p:nvSpPr>
            <p:cNvPr id="9" name="TextBox 8">
              <a:extLst>
                <a:ext uri="{FF2B5EF4-FFF2-40B4-BE49-F238E27FC236}">
                  <a16:creationId xmlns:a16="http://schemas.microsoft.com/office/drawing/2014/main" id="{9D2C013E-2C9D-030F-D781-3B2F9C322EAF}"/>
                </a:ext>
              </a:extLst>
            </p:cNvPr>
            <p:cNvSpPr txBox="1"/>
            <p:nvPr/>
          </p:nvSpPr>
          <p:spPr>
            <a:xfrm>
              <a:off x="760400" y="4219084"/>
              <a:ext cx="1833101" cy="276999"/>
            </a:xfrm>
            <a:prstGeom prst="rect">
              <a:avLst/>
            </a:prstGeom>
            <a:noFill/>
          </p:spPr>
          <p:txBody>
            <a:bodyPr wrap="square">
              <a:spAutoFit/>
            </a:bodyPr>
            <a:lstStyle/>
            <a:p>
              <a:r>
                <a:rPr lang="en-GB" sz="1200" b="0" i="0" dirty="0">
                  <a:solidFill>
                    <a:schemeClr val="bg2">
                      <a:lumMod val="50000"/>
                    </a:schemeClr>
                  </a:solidFill>
                  <a:effectLst/>
                  <a:latin typeface="Nunito" panose="02000503000000000000" pitchFamily="2" charset="77"/>
                </a:rPr>
                <a:t>© IWM HU 4255</a:t>
              </a:r>
              <a:endParaRPr lang="en-GB" sz="1200" dirty="0">
                <a:solidFill>
                  <a:schemeClr val="bg2">
                    <a:lumMod val="50000"/>
                  </a:schemeClr>
                </a:solidFill>
                <a:latin typeface="Nunito" panose="02000503000000000000" pitchFamily="2" charset="77"/>
              </a:endParaRPr>
            </a:p>
          </p:txBody>
        </p:sp>
      </p:grpSp>
      <p:grpSp>
        <p:nvGrpSpPr>
          <p:cNvPr id="5" name="Caption" descr="Neville Chamberlain, in 1938, holding a piece of paper that he and Adolf Hitler had signed. On it was the quote, “a desire never to go to war again.”&#10;">
            <a:extLst>
              <a:ext uri="{FF2B5EF4-FFF2-40B4-BE49-F238E27FC236}">
                <a16:creationId xmlns:a16="http://schemas.microsoft.com/office/drawing/2014/main" id="{C995F341-996E-5131-D3A7-675B4FDB1DAA}"/>
              </a:ext>
            </a:extLst>
          </p:cNvPr>
          <p:cNvGrpSpPr/>
          <p:nvPr/>
        </p:nvGrpSpPr>
        <p:grpSpPr>
          <a:xfrm>
            <a:off x="421075" y="5133134"/>
            <a:ext cx="5854976" cy="1034899"/>
            <a:chOff x="5077606" y="2417403"/>
            <a:chExt cx="5854976" cy="1034899"/>
          </a:xfrm>
        </p:grpSpPr>
        <p:pic>
          <p:nvPicPr>
            <p:cNvPr id="2" name="Picture 1">
              <a:extLst>
                <a:ext uri="{FF2B5EF4-FFF2-40B4-BE49-F238E27FC236}">
                  <a16:creationId xmlns:a16="http://schemas.microsoft.com/office/drawing/2014/main" id="{5ECCB3A5-5EDE-A746-4338-91041EC1BF1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26909" y="2481331"/>
              <a:ext cx="350267" cy="248874"/>
            </a:xfrm>
            <a:prstGeom prst="rect">
              <a:avLst/>
            </a:prstGeom>
          </p:spPr>
        </p:pic>
        <p:sp>
          <p:nvSpPr>
            <p:cNvPr id="3" name="TextBox 2">
              <a:extLst>
                <a:ext uri="{FF2B5EF4-FFF2-40B4-BE49-F238E27FC236}">
                  <a16:creationId xmlns:a16="http://schemas.microsoft.com/office/drawing/2014/main" id="{1C98988E-C5B8-B247-577E-232D07DE73DA}"/>
                </a:ext>
              </a:extLst>
            </p:cNvPr>
            <p:cNvSpPr txBox="1"/>
            <p:nvPr/>
          </p:nvSpPr>
          <p:spPr>
            <a:xfrm>
              <a:off x="5276103" y="2417403"/>
              <a:ext cx="565647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Neville Chamberlain, in 1938, holding a piece of paper that he and Adolf Hitler had signed. On it was the quote, “a desire never to go to war again.”</a:t>
              </a:r>
            </a:p>
          </p:txBody>
        </p:sp>
      </p:grpSp>
      <p:sp>
        <p:nvSpPr>
          <p:cNvPr id="8" name="Text ">
            <a:extLst>
              <a:ext uri="{FF2B5EF4-FFF2-40B4-BE49-F238E27FC236}">
                <a16:creationId xmlns:a16="http://schemas.microsoft.com/office/drawing/2014/main" id="{B3E7A61A-82D8-EDAD-9CE1-75BEFCA96850}"/>
              </a:ext>
            </a:extLst>
          </p:cNvPr>
          <p:cNvSpPr txBox="1"/>
          <p:nvPr/>
        </p:nvSpPr>
        <p:spPr>
          <a:xfrm>
            <a:off x="6276051" y="1348391"/>
            <a:ext cx="5260258"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years leading up to World War II, tensions were rising across Europe. Adolf Hitler, the leader of Germany, had been expanding his power and influence by taking over neighbouring territories such as Austria and the Czechoslovak Republic.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British government, under Prime Minister Neville Chamberlain, hoped to avoid another war, so agreed to let Germany take this land if they promised not to take any more. </a:t>
            </a:r>
          </a:p>
        </p:txBody>
      </p:sp>
      <p:pic>
        <p:nvPicPr>
          <p:cNvPr id="15" name="Logo">
            <a:extLst>
              <a:ext uri="{FF2B5EF4-FFF2-40B4-BE49-F238E27FC236}">
                <a16:creationId xmlns:a16="http://schemas.microsoft.com/office/drawing/2014/main" id="{025EB2C3-C3C2-7546-D6E7-BB7C3363E9E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16062975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85167FD-F05E-2216-D370-5C93B79F0F4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5A8E74C-112F-D0DE-075B-95CF5EFEA904}"/>
              </a:ext>
            </a:extLst>
          </p:cNvPr>
          <p:cNvSpPr>
            <a:spLocks noGrp="1"/>
          </p:cNvSpPr>
          <p:nvPr>
            <p:ph type="ctrTitle"/>
          </p:nvPr>
        </p:nvSpPr>
        <p:spPr>
          <a:xfrm>
            <a:off x="1524000" y="-1280448"/>
            <a:ext cx="9144000" cy="921925"/>
          </a:xfrm>
        </p:spPr>
        <p:txBody>
          <a:bodyPr/>
          <a:lstStyle/>
          <a:p>
            <a:r>
              <a:rPr lang="en-US" dirty="0"/>
              <a:t>War declared</a:t>
            </a:r>
          </a:p>
        </p:txBody>
      </p:sp>
      <p:sp>
        <p:nvSpPr>
          <p:cNvPr id="11" name="Slide Question">
            <a:extLst>
              <a:ext uri="{FF2B5EF4-FFF2-40B4-BE49-F238E27FC236}">
                <a16:creationId xmlns:a16="http://schemas.microsoft.com/office/drawing/2014/main" id="{C8E4AA67-D593-EE89-854E-AA202983E5C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Barrow-in-Furness prepare for war?</a:t>
            </a:r>
          </a:p>
        </p:txBody>
      </p:sp>
      <p:sp>
        <p:nvSpPr>
          <p:cNvPr id="8" name="Text ">
            <a:extLst>
              <a:ext uri="{FF2B5EF4-FFF2-40B4-BE49-F238E27FC236}">
                <a16:creationId xmlns:a16="http://schemas.microsoft.com/office/drawing/2014/main" id="{2CD77F16-D624-E7A8-0006-6BEED2F09EE2}"/>
              </a:ext>
            </a:extLst>
          </p:cNvPr>
          <p:cNvSpPr txBox="1"/>
          <p:nvPr/>
        </p:nvSpPr>
        <p:spPr>
          <a:xfrm>
            <a:off x="393924" y="445221"/>
            <a:ext cx="3742601" cy="4124206"/>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 3rd September 1939, Germany invaded Poland. The British government sent a letter demanding that Germany withdraw its troops from Poland. It warned that if they did not, Britain would ‘fulfil its obligations to Poland’. This was quickly rejected and Britain declared war on Germany.</a:t>
            </a:r>
          </a:p>
        </p:txBody>
      </p:sp>
      <p:sp>
        <p:nvSpPr>
          <p:cNvPr id="10" name="Text ">
            <a:extLst>
              <a:ext uri="{FF2B5EF4-FFF2-40B4-BE49-F238E27FC236}">
                <a16:creationId xmlns:a16="http://schemas.microsoft.com/office/drawing/2014/main" id="{78282801-6C5F-871C-3029-CC2B6024DB86}"/>
              </a:ext>
            </a:extLst>
          </p:cNvPr>
          <p:cNvSpPr txBox="1"/>
          <p:nvPr/>
        </p:nvSpPr>
        <p:spPr>
          <a:xfrm>
            <a:off x="393924" y="4901624"/>
            <a:ext cx="3742601"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Just over 20 years after the end of World War 1, Britain was at war once again.</a:t>
            </a:r>
          </a:p>
        </p:txBody>
      </p:sp>
      <p:grpSp>
        <p:nvGrpSpPr>
          <p:cNvPr id="4" name="Group 3" descr="A news paper that had the headline &quot;War Declared By Britain and France&quot; dated September 4th 1939.">
            <a:extLst>
              <a:ext uri="{FF2B5EF4-FFF2-40B4-BE49-F238E27FC236}">
                <a16:creationId xmlns:a16="http://schemas.microsoft.com/office/drawing/2014/main" id="{A0EA101D-9286-9984-9784-18B36A4CDDCE}"/>
              </a:ext>
            </a:extLst>
          </p:cNvPr>
          <p:cNvGrpSpPr/>
          <p:nvPr/>
        </p:nvGrpSpPr>
        <p:grpSpPr>
          <a:xfrm rot="21393448">
            <a:off x="4410437" y="855340"/>
            <a:ext cx="7172096" cy="4784388"/>
            <a:chOff x="3378403" y="2309586"/>
            <a:chExt cx="7172096" cy="4784388"/>
          </a:xfrm>
        </p:grpSpPr>
        <p:pic>
          <p:nvPicPr>
            <p:cNvPr id="6" name="Picture 5" descr="A photograph of a newspaper from Daily Herald with the headline 'War Declared By Britain and France'.">
              <a:extLst>
                <a:ext uri="{FF2B5EF4-FFF2-40B4-BE49-F238E27FC236}">
                  <a16:creationId xmlns:a16="http://schemas.microsoft.com/office/drawing/2014/main" id="{DF11E791-5C92-744E-5609-E21E8EA72C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78403" y="2389414"/>
              <a:ext cx="7117543" cy="4704560"/>
            </a:xfrm>
            <a:prstGeom prst="rect">
              <a:avLst/>
            </a:prstGeom>
            <a:ln w="28575">
              <a:solidFill>
                <a:schemeClr val="tx1"/>
              </a:solidFill>
            </a:ln>
          </p:spPr>
        </p:pic>
        <p:sp>
          <p:nvSpPr>
            <p:cNvPr id="9" name="TextBox 8">
              <a:extLst>
                <a:ext uri="{FF2B5EF4-FFF2-40B4-BE49-F238E27FC236}">
                  <a16:creationId xmlns:a16="http://schemas.microsoft.com/office/drawing/2014/main" id="{2984EA8E-3345-D2CE-40E1-D3E589F995B1}"/>
                </a:ext>
              </a:extLst>
            </p:cNvPr>
            <p:cNvSpPr txBox="1"/>
            <p:nvPr/>
          </p:nvSpPr>
          <p:spPr>
            <a:xfrm>
              <a:off x="8717398" y="2309586"/>
              <a:ext cx="1833101" cy="215444"/>
            </a:xfrm>
            <a:prstGeom prst="rect">
              <a:avLst/>
            </a:prstGeom>
            <a:noFill/>
          </p:spPr>
          <p:txBody>
            <a:bodyPr wrap="square">
              <a:spAutoFit/>
            </a:bodyPr>
            <a:lstStyle/>
            <a:p>
              <a:pPr algn="r"/>
              <a:r>
                <a:rPr lang="en-GB" sz="800" b="0" i="0" dirty="0">
                  <a:solidFill>
                    <a:schemeClr val="bg2">
                      <a:lumMod val="50000"/>
                    </a:schemeClr>
                  </a:solidFill>
                  <a:effectLst/>
                  <a:latin typeface="Nunito" panose="02000503000000000000" pitchFamily="2" charset="77"/>
                </a:rPr>
                <a:t>© British Newspaper Archive</a:t>
              </a:r>
              <a:endParaRPr lang="en-GB" sz="800" dirty="0">
                <a:solidFill>
                  <a:schemeClr val="bg2">
                    <a:lumMod val="50000"/>
                  </a:schemeClr>
                </a:solidFill>
                <a:latin typeface="Nunito" panose="02000503000000000000" pitchFamily="2" charset="77"/>
              </a:endParaRPr>
            </a:p>
          </p:txBody>
        </p:sp>
      </p:grpSp>
      <p:pic>
        <p:nvPicPr>
          <p:cNvPr id="15" name="Logo">
            <a:extLst>
              <a:ext uri="{FF2B5EF4-FFF2-40B4-BE49-F238E27FC236}">
                <a16:creationId xmlns:a16="http://schemas.microsoft.com/office/drawing/2014/main" id="{8CC0AE6D-E41A-71AD-439F-ACBC2AE0CA2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35836815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2000" fill="hold"/>
                                        <p:tgtEl>
                                          <p:spTgt spid="4"/>
                                        </p:tgtEl>
                                        <p:attrNameLst>
                                          <p:attrName>ppt_w</p:attrName>
                                        </p:attrNameLst>
                                      </p:cBhvr>
                                      <p:tavLst>
                                        <p:tav tm="0">
                                          <p:val>
                                            <p:fltVal val="0"/>
                                          </p:val>
                                        </p:tav>
                                        <p:tav tm="100000">
                                          <p:val>
                                            <p:strVal val="#ppt_w"/>
                                          </p:val>
                                        </p:tav>
                                      </p:tavLst>
                                    </p:anim>
                                    <p:anim calcmode="lin" valueType="num">
                                      <p:cBhvr>
                                        <p:cTn id="12" dur="2000" fill="hold"/>
                                        <p:tgtEl>
                                          <p:spTgt spid="4"/>
                                        </p:tgtEl>
                                        <p:attrNameLst>
                                          <p:attrName>ppt_h</p:attrName>
                                        </p:attrNameLst>
                                      </p:cBhvr>
                                      <p:tavLst>
                                        <p:tav tm="0">
                                          <p:val>
                                            <p:fltVal val="0"/>
                                          </p:val>
                                        </p:tav>
                                        <p:tav tm="100000">
                                          <p:val>
                                            <p:strVal val="#ppt_h"/>
                                          </p:val>
                                        </p:tav>
                                      </p:tavLst>
                                    </p:anim>
                                    <p:anim calcmode="lin" valueType="num">
                                      <p:cBhvr>
                                        <p:cTn id="13" dur="2000" fill="hold"/>
                                        <p:tgtEl>
                                          <p:spTgt spid="4"/>
                                        </p:tgtEl>
                                        <p:attrNameLst>
                                          <p:attrName>style.rotation</p:attrName>
                                        </p:attrNameLst>
                                      </p:cBhvr>
                                      <p:tavLst>
                                        <p:tav tm="0">
                                          <p:val>
                                            <p:fltVal val="360"/>
                                          </p:val>
                                        </p:tav>
                                        <p:tav tm="100000">
                                          <p:val>
                                            <p:fltVal val="0"/>
                                          </p:val>
                                        </p:tav>
                                      </p:tavLst>
                                    </p:anim>
                                    <p:animEffect transition="in" filter="fade">
                                      <p:cBhvr>
                                        <p:cTn id="14" dur="2000"/>
                                        <p:tgtEl>
                                          <p:spTgt spid="4"/>
                                        </p:tgtEl>
                                      </p:cBhvr>
                                    </p:animEffect>
                                  </p:childTnLst>
                                </p:cTn>
                              </p:par>
                            </p:childTnLst>
                          </p:cTn>
                        </p:par>
                        <p:par>
                          <p:cTn id="15" fill="hold">
                            <p:stCondLst>
                              <p:cond delay="2500"/>
                            </p:stCondLst>
                            <p:childTnLst>
                              <p:par>
                                <p:cTn id="16" presetID="10" presetClass="entr" presetSubtype="0" fill="hold" grpId="0" nodeType="after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fade">
                                      <p:cBhvr>
                                        <p:cTn id="18"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0"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E482081-1833-F4A6-CA40-23C59F622B8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5DD7306-5164-0842-CCB9-CE64BB8EC89E}"/>
              </a:ext>
            </a:extLst>
          </p:cNvPr>
          <p:cNvSpPr>
            <a:spLocks noGrp="1"/>
          </p:cNvSpPr>
          <p:nvPr>
            <p:ph type="ctrTitle"/>
          </p:nvPr>
        </p:nvSpPr>
        <p:spPr>
          <a:xfrm>
            <a:off x="1524000" y="-1280448"/>
            <a:ext cx="9144000" cy="921925"/>
          </a:xfrm>
        </p:spPr>
        <p:txBody>
          <a:bodyPr/>
          <a:lstStyle/>
          <a:p>
            <a:r>
              <a:rPr lang="en-US" dirty="0"/>
              <a:t>Title here</a:t>
            </a:r>
          </a:p>
        </p:txBody>
      </p:sp>
      <p:sp>
        <p:nvSpPr>
          <p:cNvPr id="11" name="Slide Question">
            <a:extLst>
              <a:ext uri="{FF2B5EF4-FFF2-40B4-BE49-F238E27FC236}">
                <a16:creationId xmlns:a16="http://schemas.microsoft.com/office/drawing/2014/main" id="{DE8B3D5E-636B-8FA1-5E0D-9F7BF325CC4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prepare for war?</a:t>
            </a:r>
          </a:p>
        </p:txBody>
      </p:sp>
      <p:sp>
        <p:nvSpPr>
          <p:cNvPr id="7" name="Title">
            <a:extLst>
              <a:ext uri="{FF2B5EF4-FFF2-40B4-BE49-F238E27FC236}">
                <a16:creationId xmlns:a16="http://schemas.microsoft.com/office/drawing/2014/main" id="{DAAA8994-D166-2ED8-93A9-E699AAD95E77}"/>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Evacuation</a:t>
            </a:r>
          </a:p>
        </p:txBody>
      </p:sp>
      <p:sp>
        <p:nvSpPr>
          <p:cNvPr id="8" name="Text ">
            <a:extLst>
              <a:ext uri="{FF2B5EF4-FFF2-40B4-BE49-F238E27FC236}">
                <a16:creationId xmlns:a16="http://schemas.microsoft.com/office/drawing/2014/main" id="{FBDFC495-345A-E777-8855-386DCBE32A90}"/>
              </a:ext>
            </a:extLst>
          </p:cNvPr>
          <p:cNvSpPr txBox="1"/>
          <p:nvPr/>
        </p:nvSpPr>
        <p:spPr>
          <a:xfrm>
            <a:off x="494269" y="1329347"/>
            <a:ext cx="6973199" cy="214097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September 1939, Britain prepared for war by evacuating children and pregnant women to the countryside. Young children would often be evacuated with their mother but children who were old enough to go to school would go on their own, to live with people that they’d never met before in their lives.</a:t>
            </a:r>
          </a:p>
        </p:txBody>
      </p:sp>
      <p:sp>
        <p:nvSpPr>
          <p:cNvPr id="13" name="Text burgundy">
            <a:extLst>
              <a:ext uri="{FF2B5EF4-FFF2-40B4-BE49-F238E27FC236}">
                <a16:creationId xmlns:a16="http://schemas.microsoft.com/office/drawing/2014/main" id="{9DBE1485-C920-8671-CAC1-2375F57232FB}"/>
              </a:ext>
            </a:extLst>
          </p:cNvPr>
          <p:cNvSpPr txBox="1"/>
          <p:nvPr/>
        </p:nvSpPr>
        <p:spPr>
          <a:xfrm>
            <a:off x="515392" y="3603050"/>
            <a:ext cx="6952076" cy="954107"/>
          </a:xfrm>
          <a:prstGeom prst="rect">
            <a:avLst/>
          </a:prstGeom>
          <a:noFill/>
        </p:spPr>
        <p:txBody>
          <a:bodyPr wrap="square">
            <a:spAutoFit/>
          </a:bodyPr>
          <a:lstStyle/>
          <a:p>
            <a:pPr algn="ctr"/>
            <a:r>
              <a:rPr lang="en-GB" sz="2800" dirty="0">
                <a:solidFill>
                  <a:srgbClr val="B65379"/>
                </a:solidFill>
                <a:latin typeface="Superclarendon Rg" panose="02000505080000020003" pitchFamily="2" charset="77"/>
              </a:rPr>
              <a:t>Why do you think they were sent to the countryside?</a:t>
            </a:r>
          </a:p>
        </p:txBody>
      </p:sp>
      <p:sp>
        <p:nvSpPr>
          <p:cNvPr id="6" name="Text ">
            <a:extLst>
              <a:ext uri="{FF2B5EF4-FFF2-40B4-BE49-F238E27FC236}">
                <a16:creationId xmlns:a16="http://schemas.microsoft.com/office/drawing/2014/main" id="{B6A258BA-E4B2-FBEE-96BB-2ACC9019E6B1}"/>
              </a:ext>
            </a:extLst>
          </p:cNvPr>
          <p:cNvSpPr txBox="1"/>
          <p:nvPr/>
        </p:nvSpPr>
        <p:spPr>
          <a:xfrm>
            <a:off x="493632" y="4669668"/>
            <a:ext cx="6973199"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aim of evacuation was to protect children from the dangers of bombings and potential invasion which were much more likely to happen in the cities. The mission to evacuate the children was known as Operation Pied Piper.</a:t>
            </a:r>
          </a:p>
        </p:txBody>
      </p:sp>
      <p:grpSp>
        <p:nvGrpSpPr>
          <p:cNvPr id="9" name="Group 8" descr="A poster with a man talking to a little boy. The text says &quot;Leave this to us sonny - You ought to be out of London&quot;. A caption at the bottom says &quot;Ministry of Health Evacuation Scheme&quot;.">
            <a:extLst>
              <a:ext uri="{FF2B5EF4-FFF2-40B4-BE49-F238E27FC236}">
                <a16:creationId xmlns:a16="http://schemas.microsoft.com/office/drawing/2014/main" id="{95FFE39E-B3FD-BA17-5D1E-A1359A3BEC55}"/>
              </a:ext>
            </a:extLst>
          </p:cNvPr>
          <p:cNvGrpSpPr/>
          <p:nvPr/>
        </p:nvGrpSpPr>
        <p:grpSpPr>
          <a:xfrm>
            <a:off x="7651992" y="489708"/>
            <a:ext cx="4024616" cy="5872732"/>
            <a:chOff x="8381119" y="-648483"/>
            <a:chExt cx="4024616" cy="5872732"/>
          </a:xfrm>
        </p:grpSpPr>
        <p:pic>
          <p:nvPicPr>
            <p:cNvPr id="10" name="Picture 9" descr="A person and child with a bag&#10;&#10;Description automatically generated">
              <a:extLst>
                <a:ext uri="{FF2B5EF4-FFF2-40B4-BE49-F238E27FC236}">
                  <a16:creationId xmlns:a16="http://schemas.microsoft.com/office/drawing/2014/main" id="{6C536550-4132-A065-4DC4-8CCED3EB5ACE}"/>
                </a:ext>
              </a:extLst>
            </p:cNvPr>
            <p:cNvPicPr>
              <a:picLocks noChangeAspect="1"/>
            </p:cNvPicPr>
            <p:nvPr/>
          </p:nvPicPr>
          <p:blipFill>
            <a:blip r:embed="rId4"/>
            <a:stretch>
              <a:fillRect/>
            </a:stretch>
          </p:blipFill>
          <p:spPr>
            <a:xfrm>
              <a:off x="8439141" y="-648483"/>
              <a:ext cx="3966594" cy="5851547"/>
            </a:xfrm>
            <a:prstGeom prst="rect">
              <a:avLst/>
            </a:prstGeom>
            <a:ln w="28575">
              <a:solidFill>
                <a:schemeClr val="tx1"/>
              </a:solidFill>
            </a:ln>
          </p:spPr>
        </p:pic>
        <p:sp>
          <p:nvSpPr>
            <p:cNvPr id="12" name="TextBox 11">
              <a:extLst>
                <a:ext uri="{FF2B5EF4-FFF2-40B4-BE49-F238E27FC236}">
                  <a16:creationId xmlns:a16="http://schemas.microsoft.com/office/drawing/2014/main" id="{1861BAA9-48C8-6871-3F77-2D4F0DB4C281}"/>
                </a:ext>
              </a:extLst>
            </p:cNvPr>
            <p:cNvSpPr txBox="1"/>
            <p:nvPr/>
          </p:nvSpPr>
          <p:spPr>
            <a:xfrm>
              <a:off x="8381119" y="5024194"/>
              <a:ext cx="1986441" cy="200055"/>
            </a:xfrm>
            <a:prstGeom prst="rect">
              <a:avLst/>
            </a:prstGeom>
            <a:noFill/>
          </p:spPr>
          <p:txBody>
            <a:bodyPr wrap="none" rtlCol="0">
              <a:spAutoFit/>
            </a:bodyPr>
            <a:lstStyle/>
            <a:p>
              <a:r>
                <a:rPr lang="en-GB" sz="700" dirty="0">
                  <a:solidFill>
                    <a:srgbClr val="9F9E9B"/>
                  </a:solidFill>
                  <a:latin typeface="Nunito" panose="02000503000000000000" pitchFamily="2" charset="77"/>
                </a:rPr>
                <a:t>© Public Domain from Wikimedia Commons</a:t>
              </a:r>
            </a:p>
          </p:txBody>
        </p:sp>
      </p:grpSp>
      <p:pic>
        <p:nvPicPr>
          <p:cNvPr id="15" name="Logo">
            <a:extLst>
              <a:ext uri="{FF2B5EF4-FFF2-40B4-BE49-F238E27FC236}">
                <a16:creationId xmlns:a16="http://schemas.microsoft.com/office/drawing/2014/main" id="{271D2074-3157-238A-5BBB-E65B1555462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5486400"/>
            <a:ext cx="1523999" cy="1370158"/>
          </a:xfrm>
          <a:prstGeom prst="rect">
            <a:avLst/>
          </a:prstGeom>
        </p:spPr>
      </p:pic>
    </p:spTree>
    <p:extLst>
      <p:ext uri="{BB962C8B-B14F-4D97-AF65-F5344CB8AC3E}">
        <p14:creationId xmlns:p14="http://schemas.microsoft.com/office/powerpoint/2010/main" val="7768501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3" grpId="0"/>
      <p:bldP spid="6"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B22E626-6B9D-9A37-8B69-06FCA83EF80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F0B2E71-FA12-76FB-9C39-41F854767173}"/>
              </a:ext>
            </a:extLst>
          </p:cNvPr>
          <p:cNvSpPr>
            <a:spLocks noGrp="1"/>
          </p:cNvSpPr>
          <p:nvPr>
            <p:ph type="ctrTitle"/>
          </p:nvPr>
        </p:nvSpPr>
        <p:spPr>
          <a:xfrm>
            <a:off x="1524000" y="-1280448"/>
            <a:ext cx="9144000" cy="921925"/>
          </a:xfrm>
        </p:spPr>
        <p:txBody>
          <a:bodyPr/>
          <a:lstStyle/>
          <a:p>
            <a:r>
              <a:rPr lang="en-US" dirty="0"/>
              <a:t>Rural villages</a:t>
            </a:r>
          </a:p>
        </p:txBody>
      </p:sp>
      <p:sp>
        <p:nvSpPr>
          <p:cNvPr id="11" name="Slide Question">
            <a:extLst>
              <a:ext uri="{FF2B5EF4-FFF2-40B4-BE49-F238E27FC236}">
                <a16:creationId xmlns:a16="http://schemas.microsoft.com/office/drawing/2014/main" id="{CB9B1A5D-A91C-4C1B-E639-FEDEA8F7622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prepare for war?</a:t>
            </a:r>
          </a:p>
        </p:txBody>
      </p:sp>
      <p:pic>
        <p:nvPicPr>
          <p:cNvPr id="15" name="Logo">
            <a:extLst>
              <a:ext uri="{FF2B5EF4-FFF2-40B4-BE49-F238E27FC236}">
                <a16:creationId xmlns:a16="http://schemas.microsoft.com/office/drawing/2014/main" id="{1853E6FF-6CD7-BD73-E97A-1DC1DEA8542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0"/>
            <a:ext cx="1523999" cy="1370158"/>
          </a:xfrm>
          <a:prstGeom prst="rect">
            <a:avLst/>
          </a:prstGeom>
        </p:spPr>
      </p:pic>
      <p:sp>
        <p:nvSpPr>
          <p:cNvPr id="4" name="Text box">
            <a:extLst>
              <a:ext uri="{FF2B5EF4-FFF2-40B4-BE49-F238E27FC236}">
                <a16:creationId xmlns:a16="http://schemas.microsoft.com/office/drawing/2014/main" id="{45066DF6-954A-D8C5-9D6F-5B6119D27987}"/>
              </a:ext>
            </a:extLst>
          </p:cNvPr>
          <p:cNvSpPr/>
          <p:nvPr/>
        </p:nvSpPr>
        <p:spPr>
          <a:xfrm>
            <a:off x="650052" y="1751371"/>
            <a:ext cx="3007548" cy="3355258"/>
          </a:xfrm>
          <a:prstGeom prst="rect">
            <a:avLst/>
          </a:prstGeom>
          <a:solidFill>
            <a:schemeClr val="bg1"/>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dirty="0">
                <a:solidFill>
                  <a:schemeClr val="tx1"/>
                </a:solidFill>
                <a:latin typeface="Linkpen 17a Print" panose="03050602060000000000" pitchFamily="66" charset="77"/>
              </a:rPr>
              <a:t>Children from Barrow-in-Furness were evacuated to rural villages such as Burton-in-Lonsdale, Burneside and Grasmere.</a:t>
            </a:r>
          </a:p>
        </p:txBody>
      </p:sp>
      <p:sp>
        <p:nvSpPr>
          <p:cNvPr id="6" name="Rectangle 5" descr="A photograph from a news paper showing three women in nurses clothes taking care of a group 12 children and toddlers infront of a big house.">
            <a:extLst>
              <a:ext uri="{FF2B5EF4-FFF2-40B4-BE49-F238E27FC236}">
                <a16:creationId xmlns:a16="http://schemas.microsoft.com/office/drawing/2014/main" id="{02ABB59F-1105-CCA7-81BB-F37919FB5F94}"/>
              </a:ext>
            </a:extLst>
          </p:cNvPr>
          <p:cNvSpPr/>
          <p:nvPr/>
        </p:nvSpPr>
        <p:spPr>
          <a:xfrm>
            <a:off x="191729" y="117986"/>
            <a:ext cx="11813458" cy="65482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46543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CB2355B-7EFA-75E3-5168-ABC7FCC0DA2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23872ED-FA1E-7BB6-77E3-57ACB64F293C}"/>
              </a:ext>
            </a:extLst>
          </p:cNvPr>
          <p:cNvSpPr>
            <a:spLocks noGrp="1"/>
          </p:cNvSpPr>
          <p:nvPr>
            <p:ph type="ctrTitle"/>
          </p:nvPr>
        </p:nvSpPr>
        <p:spPr>
          <a:xfrm>
            <a:off x="1524000" y="-1280448"/>
            <a:ext cx="9144000" cy="921925"/>
          </a:xfrm>
        </p:spPr>
        <p:txBody>
          <a:bodyPr/>
          <a:lstStyle/>
          <a:p>
            <a:r>
              <a:rPr lang="en-US" dirty="0"/>
              <a:t>Air raid shelters</a:t>
            </a:r>
          </a:p>
        </p:txBody>
      </p:sp>
      <p:sp>
        <p:nvSpPr>
          <p:cNvPr id="11" name="Slide Question">
            <a:extLst>
              <a:ext uri="{FF2B5EF4-FFF2-40B4-BE49-F238E27FC236}">
                <a16:creationId xmlns:a16="http://schemas.microsoft.com/office/drawing/2014/main" id="{F8983236-D787-0470-F28A-F588D74D24E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prepare for war?</a:t>
            </a:r>
          </a:p>
        </p:txBody>
      </p:sp>
      <p:sp>
        <p:nvSpPr>
          <p:cNvPr id="7" name="Title">
            <a:extLst>
              <a:ext uri="{FF2B5EF4-FFF2-40B4-BE49-F238E27FC236}">
                <a16:creationId xmlns:a16="http://schemas.microsoft.com/office/drawing/2014/main" id="{B4A861D7-539E-BDA4-1773-F65183A1F6F2}"/>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Air Raid Shelters</a:t>
            </a:r>
          </a:p>
        </p:txBody>
      </p:sp>
      <p:pic>
        <p:nvPicPr>
          <p:cNvPr id="15" name="Logo">
            <a:extLst>
              <a:ext uri="{FF2B5EF4-FFF2-40B4-BE49-F238E27FC236}">
                <a16:creationId xmlns:a16="http://schemas.microsoft.com/office/drawing/2014/main" id="{2EFE12C5-3B45-8BB3-7FE1-C5382D47003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0"/>
            <a:ext cx="1523999" cy="1370158"/>
          </a:xfrm>
          <a:prstGeom prst="rect">
            <a:avLst/>
          </a:prstGeom>
        </p:spPr>
      </p:pic>
      <p:sp>
        <p:nvSpPr>
          <p:cNvPr id="8" name="Text ">
            <a:extLst>
              <a:ext uri="{FF2B5EF4-FFF2-40B4-BE49-F238E27FC236}">
                <a16:creationId xmlns:a16="http://schemas.microsoft.com/office/drawing/2014/main" id="{AE7D2D90-C14F-48FB-0A6C-8B972DC0AA38}"/>
              </a:ext>
            </a:extLst>
          </p:cNvPr>
          <p:cNvSpPr txBox="1"/>
          <p:nvPr/>
        </p:nvSpPr>
        <p:spPr>
          <a:xfrm>
            <a:off x="494269" y="1211939"/>
            <a:ext cx="10850490"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To prepare for the threat of attacks from the air, air raid shelters were built.</a:t>
            </a:r>
          </a:p>
        </p:txBody>
      </p:sp>
      <p:pic>
        <p:nvPicPr>
          <p:cNvPr id="4" name="Picture 3" descr="A black and white photograph of metal shelters made of corrugated metal.">
            <a:extLst>
              <a:ext uri="{FF2B5EF4-FFF2-40B4-BE49-F238E27FC236}">
                <a16:creationId xmlns:a16="http://schemas.microsoft.com/office/drawing/2014/main" id="{2B06A812-7E45-7CC3-B73C-7752E1D55E9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77541" y="1824080"/>
            <a:ext cx="3484606" cy="2992582"/>
          </a:xfrm>
          <a:prstGeom prst="rect">
            <a:avLst/>
          </a:prstGeom>
          <a:ln w="28575">
            <a:solidFill>
              <a:schemeClr val="tx1"/>
            </a:solidFill>
          </a:ln>
        </p:spPr>
      </p:pic>
      <p:pic>
        <p:nvPicPr>
          <p:cNvPr id="6" name="Picture 5" descr="A black and white photograph of a metal cage shelter inside a house.">
            <a:extLst>
              <a:ext uri="{FF2B5EF4-FFF2-40B4-BE49-F238E27FC236}">
                <a16:creationId xmlns:a16="http://schemas.microsoft.com/office/drawing/2014/main" id="{50F07C8E-3116-11EA-A115-238236EAD45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201422" y="1824080"/>
            <a:ext cx="3484605" cy="2992582"/>
          </a:xfrm>
          <a:prstGeom prst="rect">
            <a:avLst/>
          </a:prstGeom>
          <a:ln w="28575">
            <a:solidFill>
              <a:schemeClr val="tx1"/>
            </a:solidFill>
          </a:ln>
        </p:spPr>
      </p:pic>
      <p:grpSp>
        <p:nvGrpSpPr>
          <p:cNvPr id="12" name="Group 11" descr="A colour photo of an entrance to an air raid cheers in the middle of an open area.">
            <a:extLst>
              <a:ext uri="{FF2B5EF4-FFF2-40B4-BE49-F238E27FC236}">
                <a16:creationId xmlns:a16="http://schemas.microsoft.com/office/drawing/2014/main" id="{A7F0397B-B5EB-DBEA-DAD1-97C54AD323E0}"/>
              </a:ext>
            </a:extLst>
          </p:cNvPr>
          <p:cNvGrpSpPr/>
          <p:nvPr/>
        </p:nvGrpSpPr>
        <p:grpSpPr>
          <a:xfrm>
            <a:off x="7903557" y="1824079"/>
            <a:ext cx="3826479" cy="2992582"/>
            <a:chOff x="7850658" y="1824079"/>
            <a:chExt cx="3826479" cy="2992582"/>
          </a:xfrm>
        </p:grpSpPr>
        <p:pic>
          <p:nvPicPr>
            <p:cNvPr id="9" name="Picture 8" descr="A concrete structure in a parking lot&#10;&#10;AI-generated content may be incorrect.">
              <a:extLst>
                <a:ext uri="{FF2B5EF4-FFF2-40B4-BE49-F238E27FC236}">
                  <a16:creationId xmlns:a16="http://schemas.microsoft.com/office/drawing/2014/main" id="{3D8E2615-3CB4-968F-D921-0C112C19BBD4}"/>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850658" y="1824079"/>
              <a:ext cx="3826479" cy="2992582"/>
            </a:xfrm>
            <a:prstGeom prst="rect">
              <a:avLst/>
            </a:prstGeom>
            <a:ln w="28575">
              <a:solidFill>
                <a:schemeClr val="tx1"/>
              </a:solidFill>
            </a:ln>
          </p:spPr>
        </p:pic>
        <p:sp>
          <p:nvSpPr>
            <p:cNvPr id="10" name="TextBox 9">
              <a:extLst>
                <a:ext uri="{FF2B5EF4-FFF2-40B4-BE49-F238E27FC236}">
                  <a16:creationId xmlns:a16="http://schemas.microsoft.com/office/drawing/2014/main" id="{3709F89D-BB66-A798-E232-10499C96BA7B}"/>
                </a:ext>
              </a:extLst>
            </p:cNvPr>
            <p:cNvSpPr txBox="1"/>
            <p:nvPr/>
          </p:nvSpPr>
          <p:spPr>
            <a:xfrm>
              <a:off x="7850658" y="4570440"/>
              <a:ext cx="2000869" cy="246221"/>
            </a:xfrm>
            <a:prstGeom prst="rect">
              <a:avLst/>
            </a:prstGeom>
            <a:noFill/>
          </p:spPr>
          <p:txBody>
            <a:bodyPr wrap="none" rtlCol="0">
              <a:spAutoFit/>
            </a:bodyPr>
            <a:lstStyle/>
            <a:p>
              <a:r>
                <a:rPr lang="en-GB" sz="1000" dirty="0">
                  <a:solidFill>
                    <a:srgbClr val="434343"/>
                  </a:solidFill>
                  <a:latin typeface="Arial" panose="020B0604020202020204" pitchFamily="34" charset="0"/>
                  <a:cs typeface="Arial" panose="020B0604020202020204" pitchFamily="34" charset="0"/>
                </a:rPr>
                <a:t>© Flickr: Christina Rose </a:t>
              </a:r>
              <a:r>
                <a:rPr lang="en-GB" sz="1000" dirty="0" err="1">
                  <a:solidFill>
                    <a:srgbClr val="434343"/>
                  </a:solidFill>
                  <a:latin typeface="Arial" panose="020B0604020202020204" pitchFamily="34" charset="0"/>
                  <a:cs typeface="Arial" panose="020B0604020202020204" pitchFamily="34" charset="0"/>
                </a:rPr>
                <a:t>Howker</a:t>
              </a:r>
              <a:endParaRPr lang="en-GB" sz="1000" dirty="0">
                <a:solidFill>
                  <a:srgbClr val="434343"/>
                </a:solidFill>
                <a:latin typeface="Arial" panose="020B0604020202020204" pitchFamily="34" charset="0"/>
                <a:cs typeface="Arial" panose="020B0604020202020204" pitchFamily="34" charset="0"/>
              </a:endParaRPr>
            </a:p>
          </p:txBody>
        </p:sp>
      </p:grpSp>
      <p:grpSp>
        <p:nvGrpSpPr>
          <p:cNvPr id="17" name="Caption" descr="Anderson shelters were designed to be built in people’s gardens and covered in soil for extra protection.&#10;">
            <a:extLst>
              <a:ext uri="{FF2B5EF4-FFF2-40B4-BE49-F238E27FC236}">
                <a16:creationId xmlns:a16="http://schemas.microsoft.com/office/drawing/2014/main" id="{CB34CBFE-FF48-4CA2-5C3F-F9C7828554A1}"/>
              </a:ext>
            </a:extLst>
          </p:cNvPr>
          <p:cNvGrpSpPr/>
          <p:nvPr/>
        </p:nvGrpSpPr>
        <p:grpSpPr>
          <a:xfrm>
            <a:off x="424457" y="4891918"/>
            <a:ext cx="3484606" cy="903839"/>
            <a:chOff x="5121850" y="2429308"/>
            <a:chExt cx="3484606" cy="903839"/>
          </a:xfrm>
        </p:grpSpPr>
        <p:pic>
          <p:nvPicPr>
            <p:cNvPr id="18" name="Picture 17">
              <a:extLst>
                <a:ext uri="{FF2B5EF4-FFF2-40B4-BE49-F238E27FC236}">
                  <a16:creationId xmlns:a16="http://schemas.microsoft.com/office/drawing/2014/main" id="{54255CE0-AD6D-0435-D4AA-77252A0BE2BE}"/>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6200000">
              <a:off x="5071153" y="2480005"/>
              <a:ext cx="350267" cy="248874"/>
            </a:xfrm>
            <a:prstGeom prst="rect">
              <a:avLst/>
            </a:prstGeom>
          </p:spPr>
        </p:pic>
        <p:sp>
          <p:nvSpPr>
            <p:cNvPr id="19" name="TextBox 18">
              <a:extLst>
                <a:ext uri="{FF2B5EF4-FFF2-40B4-BE49-F238E27FC236}">
                  <a16:creationId xmlns:a16="http://schemas.microsoft.com/office/drawing/2014/main" id="{057C5B11-35F7-3206-64E0-B3C4337BD6F9}"/>
                </a:ext>
              </a:extLst>
            </p:cNvPr>
            <p:cNvSpPr txBox="1"/>
            <p:nvPr/>
          </p:nvSpPr>
          <p:spPr>
            <a:xfrm>
              <a:off x="5291601" y="2432901"/>
              <a:ext cx="3314855" cy="900246"/>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Anderson shelters were designed to be built in people’s gardens and covered in soil for extra protection.</a:t>
              </a:r>
            </a:p>
          </p:txBody>
        </p:sp>
      </p:grpSp>
      <p:grpSp>
        <p:nvGrpSpPr>
          <p:cNvPr id="20" name="Caption" descr="Morrison shelters were not as popular as Anderson shelters. They were a metal cage that would protect the people inside if the building collapsed.&#10;">
            <a:extLst>
              <a:ext uri="{FF2B5EF4-FFF2-40B4-BE49-F238E27FC236}">
                <a16:creationId xmlns:a16="http://schemas.microsoft.com/office/drawing/2014/main" id="{2D9DB67E-A6F7-BE6E-F482-462475A8FF2F}"/>
              </a:ext>
            </a:extLst>
          </p:cNvPr>
          <p:cNvGrpSpPr/>
          <p:nvPr/>
        </p:nvGrpSpPr>
        <p:grpSpPr>
          <a:xfrm>
            <a:off x="4095360" y="4891918"/>
            <a:ext cx="3607212" cy="1457837"/>
            <a:chOff x="5121850" y="2429308"/>
            <a:chExt cx="3607212" cy="1457837"/>
          </a:xfrm>
        </p:grpSpPr>
        <p:pic>
          <p:nvPicPr>
            <p:cNvPr id="21" name="Picture 20">
              <a:extLst>
                <a:ext uri="{FF2B5EF4-FFF2-40B4-BE49-F238E27FC236}">
                  <a16:creationId xmlns:a16="http://schemas.microsoft.com/office/drawing/2014/main" id="{150CAB2C-6C72-BFAF-2CE7-C110517E6EFA}"/>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6200000">
              <a:off x="5071153" y="2480005"/>
              <a:ext cx="350267" cy="248874"/>
            </a:xfrm>
            <a:prstGeom prst="rect">
              <a:avLst/>
            </a:prstGeom>
          </p:spPr>
        </p:pic>
        <p:sp>
          <p:nvSpPr>
            <p:cNvPr id="22" name="TextBox 21">
              <a:extLst>
                <a:ext uri="{FF2B5EF4-FFF2-40B4-BE49-F238E27FC236}">
                  <a16:creationId xmlns:a16="http://schemas.microsoft.com/office/drawing/2014/main" id="{FA99F41C-1EF0-B51E-0046-B1A1C605562A}"/>
                </a:ext>
              </a:extLst>
            </p:cNvPr>
            <p:cNvSpPr txBox="1"/>
            <p:nvPr/>
          </p:nvSpPr>
          <p:spPr>
            <a:xfrm>
              <a:off x="5291601" y="2432901"/>
              <a:ext cx="3437461" cy="1454244"/>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Morrison shelters were not as popular as Anderson shelters. They were a metal cage that would protect the people inside if the building collapsed.</a:t>
              </a:r>
            </a:p>
          </p:txBody>
        </p:sp>
      </p:grpSp>
      <p:grpSp>
        <p:nvGrpSpPr>
          <p:cNvPr id="5" name="Caption" descr="On a carpark behind James Watt Terrace, you can still see the entrance and exit of the air raid shelter that would have been used by the Vickers shipyard workers.&#10;">
            <a:extLst>
              <a:ext uri="{FF2B5EF4-FFF2-40B4-BE49-F238E27FC236}">
                <a16:creationId xmlns:a16="http://schemas.microsoft.com/office/drawing/2014/main" id="{F37320C5-EB1E-719B-F9F4-E55B02B62C62}"/>
              </a:ext>
            </a:extLst>
          </p:cNvPr>
          <p:cNvGrpSpPr/>
          <p:nvPr/>
        </p:nvGrpSpPr>
        <p:grpSpPr>
          <a:xfrm>
            <a:off x="7903557" y="4917142"/>
            <a:ext cx="3826479" cy="1457837"/>
            <a:chOff x="5121850" y="2429308"/>
            <a:chExt cx="3826479" cy="1457837"/>
          </a:xfrm>
        </p:grpSpPr>
        <p:pic>
          <p:nvPicPr>
            <p:cNvPr id="2" name="Picture 1">
              <a:extLst>
                <a:ext uri="{FF2B5EF4-FFF2-40B4-BE49-F238E27FC236}">
                  <a16:creationId xmlns:a16="http://schemas.microsoft.com/office/drawing/2014/main" id="{3B17E6D1-9691-FDE5-4C8F-CBF5EB100F90}"/>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6200000">
              <a:off x="5071153" y="2480005"/>
              <a:ext cx="350267" cy="248874"/>
            </a:xfrm>
            <a:prstGeom prst="rect">
              <a:avLst/>
            </a:prstGeom>
          </p:spPr>
        </p:pic>
        <p:sp>
          <p:nvSpPr>
            <p:cNvPr id="3" name="TextBox 2">
              <a:extLst>
                <a:ext uri="{FF2B5EF4-FFF2-40B4-BE49-F238E27FC236}">
                  <a16:creationId xmlns:a16="http://schemas.microsoft.com/office/drawing/2014/main" id="{DB1AFDC8-AADE-CA45-5A1F-7832E2F1D6BB}"/>
                </a:ext>
              </a:extLst>
            </p:cNvPr>
            <p:cNvSpPr txBox="1"/>
            <p:nvPr/>
          </p:nvSpPr>
          <p:spPr>
            <a:xfrm>
              <a:off x="5291601" y="2432901"/>
              <a:ext cx="3656728" cy="1454244"/>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On a carpark behind James Watt Terrace, you can still see the entrance and exit of the air raid shelter that would have been used by the Vickers shipyard workers.</a:t>
              </a:r>
            </a:p>
          </p:txBody>
        </p:sp>
      </p:grpSp>
    </p:spTree>
    <p:extLst>
      <p:ext uri="{BB962C8B-B14F-4D97-AF65-F5344CB8AC3E}">
        <p14:creationId xmlns:p14="http://schemas.microsoft.com/office/powerpoint/2010/main" val="35870843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454</TotalTime>
  <Words>2013</Words>
  <Application>Microsoft Office PowerPoint</Application>
  <PresentationFormat>Widescreen</PresentationFormat>
  <Paragraphs>144</Paragraphs>
  <Slides>22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Nunito</vt:lpstr>
      <vt:lpstr>Calibri Light</vt:lpstr>
      <vt:lpstr>Superclarendon Rg</vt:lpstr>
      <vt:lpstr>Calibri</vt:lpstr>
      <vt:lpstr>Arial</vt:lpstr>
      <vt:lpstr>Linkpen 17a Print</vt:lpstr>
      <vt:lpstr>Aptos</vt:lpstr>
      <vt:lpstr>Office Theme</vt:lpstr>
      <vt:lpstr>World War 2</vt:lpstr>
      <vt:lpstr>Questions</vt:lpstr>
      <vt:lpstr>Global conflict</vt:lpstr>
      <vt:lpstr>Axis powers</vt:lpstr>
      <vt:lpstr>Britain’s role</vt:lpstr>
      <vt:lpstr>War declared</vt:lpstr>
      <vt:lpstr>Title here</vt:lpstr>
      <vt:lpstr>Rural villages</vt:lpstr>
      <vt:lpstr>Air raid shelters</vt:lpstr>
      <vt:lpstr>Air raid wardens</vt:lpstr>
      <vt:lpstr>Industry</vt:lpstr>
      <vt:lpstr>Hindenburg</vt:lpstr>
      <vt:lpstr>Air defence</vt:lpstr>
      <vt:lpstr>Air defence part 2</vt:lpstr>
      <vt:lpstr>Target Barrow</vt:lpstr>
      <vt:lpstr>Phoney War</vt:lpstr>
      <vt:lpstr>Barrow Blitz</vt:lpstr>
      <vt:lpstr>The wreckage</vt:lpstr>
      <vt:lpstr>1950</vt:lpstr>
      <vt:lpstr>Vickers</vt:lpstr>
      <vt:lpstr>Land Girls</vt:lpstr>
      <vt:lpstr>Residents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53</cp:revision>
  <dcterms:created xsi:type="dcterms:W3CDTF">2022-12-09T08:02:53Z</dcterms:created>
  <dcterms:modified xsi:type="dcterms:W3CDTF">2025-09-23T14:28:57Z</dcterms:modified>
</cp:coreProperties>
</file>