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1"/>
  </p:notesMasterIdLst>
  <p:sldIdLst>
    <p:sldId id="256" r:id="rId2"/>
    <p:sldId id="259" r:id="rId3"/>
    <p:sldId id="257" r:id="rId4"/>
    <p:sldId id="260" r:id="rId5"/>
    <p:sldId id="262" r:id="rId6"/>
    <p:sldId id="263" r:id="rId7"/>
    <p:sldId id="264" r:id="rId8"/>
    <p:sldId id="265" r:id="rId9"/>
    <p:sldId id="266" r:id="rId10"/>
    <p:sldId id="267" r:id="rId11"/>
    <p:sldId id="268" r:id="rId12"/>
    <p:sldId id="269" r:id="rId13"/>
    <p:sldId id="271" r:id="rId14"/>
    <p:sldId id="272" r:id="rId15"/>
    <p:sldId id="273" r:id="rId16"/>
    <p:sldId id="274" r:id="rId17"/>
    <p:sldId id="275" r:id="rId18"/>
    <p:sldId id="276" r:id="rId19"/>
    <p:sldId id="277" r:id="rId20"/>
  </p:sldIdLst>
  <p:sldSz cx="12192000" cy="6858000"/>
  <p:notesSz cx="6858000" cy="9144000"/>
  <p:embeddedFontLst>
    <p:embeddedFont>
      <p:font typeface="Linkpen 17a Print" panose="03050602060000000000" pitchFamily="66" charset="77"/>
      <p:regular r:id="rId22"/>
    </p:embeddedFont>
    <p:embeddedFont>
      <p:font typeface="Superclarendon Rg" panose="02000505080000020003" pitchFamily="2" charset="77"/>
      <p:regular r:id="rId23"/>
      <p:bold r:id="rId24"/>
      <p:italic r:id="rId25"/>
      <p:boldItalic r:id="rId2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E42"/>
    <a:srgbClr val="56AE44"/>
    <a:srgbClr val="F49734"/>
    <a:srgbClr val="B65379"/>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96295"/>
  </p:normalViewPr>
  <p:slideViewPr>
    <p:cSldViewPr snapToGrid="0">
      <p:cViewPr varScale="1">
        <p:scale>
          <a:sx n="192" d="100"/>
          <a:sy n="192" d="100"/>
        </p:scale>
        <p:origin x="2392" y="17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8/1/25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20785B-6D54-A588-B23B-2A1AF264DE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E6C516-1F66-03D4-EF68-893E574AC3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C0005C-13C5-FC28-F1A6-1D699060769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9D9A190-84FD-BB00-33FF-1F702ABB225F}"/>
              </a:ext>
            </a:extLst>
          </p:cNvPr>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3180001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E24194-9E57-E877-0E26-C301168365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B0DB2C-B521-79EA-C06B-2CF55D4F31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EE4475-CA44-3C3D-CEC7-ADE67228FEE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33F1C56-D76D-DD46-F1ED-7140D89D5986}"/>
              </a:ext>
            </a:extLst>
          </p:cNvPr>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39559679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764438-65DB-8851-6358-C9291D3B8E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F1A72A-22AB-4159-C04E-4FEA11E33F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8B99EB-C887-CFF5-F81B-40FE1807768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6C02E99-2A03-ADBB-26C0-AF6147D2CC80}"/>
              </a:ext>
            </a:extLst>
          </p:cNvPr>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21538993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68FCC5-4C2C-1AB0-FC17-7DA1D1E3ED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7071FB-0AEC-CA61-CB8C-C45AF86866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6665AA-CADB-4DFC-5148-867778279ED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13E5C1E-BB77-F97F-8793-CBC52F694A82}"/>
              </a:ext>
            </a:extLst>
          </p:cNvPr>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17536067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9CE08C-126E-86BE-CC1F-39A69CD7F7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C7C24E-0F06-1E0F-BB6C-A874ECCE3E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0C03C5-630F-B253-2EF3-E33C576465B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EEB7323-18CB-7B25-0E5A-F5786E1FAF72}"/>
              </a:ext>
            </a:extLst>
          </p:cNvPr>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32758630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A93153-94D0-4DEE-7054-0478A6BBBA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3066F3-CCD2-55D1-67B3-A6655AFE43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E03D5A-A6A7-7029-5603-9F8356B5A06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B7C8A0F-E18E-4FB8-7290-5BFC64AC5169}"/>
              </a:ext>
            </a:extLst>
          </p:cNvPr>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5977492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610DB2-6E8B-E9EE-C631-D3AEE2DC27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6F95EF-A55A-77CD-CAF2-B49C2BB509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822DC5-2775-18BA-10E7-ABA024547EB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7D8CBCB-0F9C-05C1-5B7C-9D3620B51C10}"/>
              </a:ext>
            </a:extLst>
          </p:cNvPr>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121593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EB5514-39E9-DE84-4B64-C477E254CC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BD19B2-F318-2FAF-A5D9-2B2B3EBD63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189038-B091-A6CD-C9D5-086E7B30132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FC9BE71-FDE0-DE4B-00B8-F06B616BDAB9}"/>
              </a:ext>
            </a:extLst>
          </p:cNvPr>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21776027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80487B-B242-4873-E095-20A2EAD7A6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6D2B45-70F0-A0C3-4B7F-BD789B4C4E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24B17B-86DE-E9BB-D539-C3D06A9F5C1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EA189C2-1F57-607D-25AA-F8746C803527}"/>
              </a:ext>
            </a:extLst>
          </p:cNvPr>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11419386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32A2A-8BAB-DB52-8745-89B019BD25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7A4835-3F68-1139-196A-01FBAD69B9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183193-4F30-D11E-83E8-E55D83A8259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49854FD-6D28-389A-F608-D147A3E91E2B}"/>
              </a:ext>
            </a:extLst>
          </p:cNvPr>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23468343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921105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477503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2431A4-6CA9-2B83-764A-9E677A4161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89F0D0-91A9-9D60-6C0A-69B17AEF00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6CA1D9-D7E3-C0F6-F94D-4A8671C1FBD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9D7A924-93B6-022A-EA0F-7E21119F12E6}"/>
              </a:ext>
            </a:extLst>
          </p:cNvPr>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24134229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5E56A2-005D-4356-525F-CEBA061CD6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38396C-D045-AC9C-81B0-564C13D366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6AE436-7705-794B-EA24-55A8BA9867E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CDD29E0-2F86-273D-A29E-BFC409745BD1}"/>
              </a:ext>
            </a:extLst>
          </p:cNvPr>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31897056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E2FBBC-FCE5-3A50-D25B-9DCC513014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895611-E99E-3CE3-DBB4-1057BA8308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7EC4C7-3BB4-04A5-5986-0D95660E0CE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5506553-B8BE-19B3-CC45-25F5E1B0291A}"/>
              </a:ext>
            </a:extLst>
          </p:cNvPr>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1211185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1F655C-1459-75C5-76FB-C0B67B2978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96F8A3-FF30-C1F0-F0E3-6F3316E808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FF8F78-8E4B-96CB-FDCB-D2ACA8FB8EA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2F316B8-1FE9-C876-FE17-143EE1230E97}"/>
              </a:ext>
            </a:extLst>
          </p:cNvPr>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3756056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67E58-1788-7EC5-43E1-B47611ECB4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6350ED-69F5-A9C8-E501-D8A408C534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7747B2-981E-2D06-5778-27BF19300B5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E640266-B24E-255A-9042-556FF0D39412}"/>
              </a:ext>
            </a:extLst>
          </p:cNvPr>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396869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E4E78-A1D8-6873-9EAC-FF9E2A9849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4D5694-453B-B2B1-2269-2B68F5E855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3F464D-16EE-C4CB-BE8E-A8616EFAB09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E5DB0EB-0938-9E9C-1887-739C34B03045}"/>
              </a:ext>
            </a:extLst>
          </p:cNvPr>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1621338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8/1/25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8/1/25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8/1/25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8/1/25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8/1/25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8/1/25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8/1/25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8/1/25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7.png"/><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image" Target="../media/image33.jpeg"/></Relationships>
</file>

<file path=ppt/slides/_rels/slide1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8.jpeg"/><Relationship Id="rId5" Type="http://schemas.openxmlformats.org/officeDocument/2006/relationships/image" Target="../media/image37.png"/><Relationship Id="rId4" Type="http://schemas.openxmlformats.org/officeDocument/2006/relationships/hyperlink" Target="https://historicengland.org.uk/listing/what-is-designation/listed-buildings/"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9.jpeg"/><Relationship Id="rId5" Type="http://schemas.openxmlformats.org/officeDocument/2006/relationships/image" Target="../media/image37.png"/><Relationship Id="rId4" Type="http://schemas.openxmlformats.org/officeDocument/2006/relationships/hyperlink" Target="https://historicengland.org.uk/listing/what-is-designation/listed-buildings/"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1.pn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png"/><Relationship Id="rId7"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11.png"/><Relationship Id="rId5" Type="http://schemas.openxmlformats.org/officeDocument/2006/relationships/image" Target="../media/image6.jpeg"/><Relationship Id="rId10" Type="http://schemas.openxmlformats.org/officeDocument/2006/relationships/image" Target="../media/image3.png"/><Relationship Id="rId4" Type="http://schemas.openxmlformats.org/officeDocument/2006/relationships/image" Target="../media/image5.jpeg"/><Relationship Id="rId9"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hyperlink" Target="https://historicengland.org.uk/listing/the-list/map-search"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Title">
            <a:extLst>
              <a:ext uri="{FF2B5EF4-FFF2-40B4-BE49-F238E27FC236}">
                <a16:creationId xmlns:a16="http://schemas.microsoft.com/office/drawing/2014/main" id="{2194AE11-2C64-8324-9652-0B4ED2B5D191}"/>
              </a:ext>
            </a:extLst>
          </p:cNvPr>
          <p:cNvSpPr>
            <a:spLocks noGrp="1"/>
          </p:cNvSpPr>
          <p:nvPr>
            <p:ph type="ctrTitle"/>
          </p:nvPr>
        </p:nvSpPr>
        <p:spPr>
          <a:xfrm>
            <a:off x="1524000" y="-1508761"/>
            <a:ext cx="9144000" cy="1269683"/>
          </a:xfrm>
        </p:spPr>
        <p:txBody>
          <a:bodyPr>
            <a:normAutofit fontScale="90000"/>
          </a:bodyPr>
          <a:lstStyle/>
          <a:p>
            <a:r>
              <a:rPr lang="en-US" dirty="0"/>
              <a:t>Barrow-in-Furness's Listed Buildings</a:t>
            </a:r>
          </a:p>
        </p:txBody>
      </p:sp>
      <p:pic>
        <p:nvPicPr>
          <p:cNvPr id="9" name="Title" descr="Barrow-in-Furness's Listed Buildings">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41"/>
            <a:ext cx="12191999" cy="6856558"/>
          </a:xfrm>
          <a:prstGeom prst="rect">
            <a:avLst/>
          </a:prstGeom>
        </p:spPr>
      </p:pic>
      <p:sp>
        <p:nvSpPr>
          <p:cNvPr id="4" name="Question top">
            <a:extLst>
              <a:ext uri="{FF2B5EF4-FFF2-40B4-BE49-F238E27FC236}">
                <a16:creationId xmlns:a16="http://schemas.microsoft.com/office/drawing/2014/main" id="{FA5BD8B5-5874-4293-E08C-C99A94CAA81F}"/>
              </a:ext>
            </a:extLst>
          </p:cNvPr>
          <p:cNvSpPr txBox="1"/>
          <p:nvPr/>
        </p:nvSpPr>
        <p:spPr>
          <a:xfrm>
            <a:off x="0" y="185492"/>
            <a:ext cx="12192000" cy="400110"/>
          </a:xfrm>
          <a:prstGeom prst="rect">
            <a:avLst/>
          </a:prstGeom>
          <a:noFill/>
        </p:spPr>
        <p:txBody>
          <a:bodyPr wrap="square">
            <a:spAutoFit/>
          </a:bodyPr>
          <a:lstStyle/>
          <a:p>
            <a:pPr algn="ctr">
              <a:lnSpc>
                <a:spcPts val="2420"/>
              </a:lnSpc>
            </a:pPr>
            <a:r>
              <a:rPr lang="en-GB" sz="2400" dirty="0">
                <a:solidFill>
                  <a:schemeClr val="bg1"/>
                </a:solidFill>
                <a:effectLst>
                  <a:glow rad="226080">
                    <a:schemeClr val="tx1">
                      <a:alpha val="61866"/>
                    </a:schemeClr>
                  </a:glow>
                </a:effectLst>
                <a:latin typeface="Superclarendon Rg" panose="02000505080000020003" pitchFamily="2" charset="77"/>
              </a:rPr>
              <a:t>How can listed buildings help us find out about Barrow-in-Furness?</a:t>
            </a:r>
          </a:p>
        </p:txBody>
      </p:sp>
      <p:pic>
        <p:nvPicPr>
          <p:cNvPr id="2" name="Logo">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668000" y="5540188"/>
            <a:ext cx="1523999" cy="1316370"/>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6106C2E-3435-7125-274C-24FE1C0671C1}"/>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95C6C06B-66AD-8CF1-2D1F-4859EF7806C1}"/>
              </a:ext>
            </a:extLst>
          </p:cNvPr>
          <p:cNvSpPr>
            <a:spLocks noGrp="1"/>
          </p:cNvSpPr>
          <p:nvPr>
            <p:ph type="ctrTitle"/>
          </p:nvPr>
        </p:nvSpPr>
        <p:spPr>
          <a:xfrm>
            <a:off x="1524000" y="-1280448"/>
            <a:ext cx="9144000" cy="921925"/>
          </a:xfrm>
        </p:spPr>
        <p:txBody>
          <a:bodyPr>
            <a:normAutofit fontScale="90000"/>
          </a:bodyPr>
          <a:lstStyle/>
          <a:p>
            <a:r>
              <a:rPr lang="en-US" dirty="0"/>
              <a:t>General Offices at Vickers Ship and Engineering Limited</a:t>
            </a:r>
          </a:p>
        </p:txBody>
      </p:sp>
      <p:sp>
        <p:nvSpPr>
          <p:cNvPr id="13" name="Slide Question">
            <a:extLst>
              <a:ext uri="{FF2B5EF4-FFF2-40B4-BE49-F238E27FC236}">
                <a16:creationId xmlns:a16="http://schemas.microsoft.com/office/drawing/2014/main" id="{4E6215CF-D098-9FF9-F9BB-006CA5200B03}"/>
              </a:ext>
            </a:extLst>
          </p:cNvPr>
          <p:cNvSpPr txBox="1"/>
          <p:nvPr/>
        </p:nvSpPr>
        <p:spPr>
          <a:xfrm>
            <a:off x="0" y="-103413"/>
            <a:ext cx="8686800" cy="356123"/>
          </a:xfrm>
          <a:prstGeom prst="rect">
            <a:avLst/>
          </a:prstGeom>
          <a:noFill/>
        </p:spPr>
        <p:txBody>
          <a:bodyPr wrap="square">
            <a:spAutoFit/>
          </a:bodyPr>
          <a:lstStyle/>
          <a:p>
            <a:pPr>
              <a:lnSpc>
                <a:spcPts val="2420"/>
              </a:lnSpc>
            </a:pPr>
            <a:r>
              <a:rPr lang="en-GB" sz="1100" dirty="0">
                <a:solidFill>
                  <a:schemeClr val="bg1"/>
                </a:solidFill>
                <a:effectLst>
                  <a:glow rad="146696">
                    <a:schemeClr val="tx1">
                      <a:alpha val="55000"/>
                    </a:schemeClr>
                  </a:glow>
                </a:effectLst>
                <a:latin typeface="Superclarendon Rg" panose="02000505080000020003" pitchFamily="2" charset="77"/>
              </a:rPr>
              <a:t>What listed buildings are there in Barrow-in-Furness?</a:t>
            </a:r>
          </a:p>
        </p:txBody>
      </p:sp>
      <p:sp>
        <p:nvSpPr>
          <p:cNvPr id="9" name="Title">
            <a:extLst>
              <a:ext uri="{FF2B5EF4-FFF2-40B4-BE49-F238E27FC236}">
                <a16:creationId xmlns:a16="http://schemas.microsoft.com/office/drawing/2014/main" id="{C537037A-7FEA-BCC0-05D2-19F7F61DB5FE}"/>
              </a:ext>
            </a:extLst>
          </p:cNvPr>
          <p:cNvSpPr txBox="1">
            <a:spLocks/>
          </p:cNvSpPr>
          <p:nvPr/>
        </p:nvSpPr>
        <p:spPr>
          <a:xfrm>
            <a:off x="491221" y="1063204"/>
            <a:ext cx="896367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General Offices at Vickers Ship and Engineering Limited</a:t>
            </a:r>
          </a:p>
        </p:txBody>
      </p:sp>
      <p:sp>
        <p:nvSpPr>
          <p:cNvPr id="17" name="Text ">
            <a:extLst>
              <a:ext uri="{FF2B5EF4-FFF2-40B4-BE49-F238E27FC236}">
                <a16:creationId xmlns:a16="http://schemas.microsoft.com/office/drawing/2014/main" id="{C7B4C2B8-CAE2-F75C-A828-CC53C3B73799}"/>
              </a:ext>
            </a:extLst>
          </p:cNvPr>
          <p:cNvSpPr txBox="1"/>
          <p:nvPr/>
        </p:nvSpPr>
        <p:spPr>
          <a:xfrm>
            <a:off x="491221" y="2000752"/>
            <a:ext cx="4638563"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historic shipyard office buildings in Barrow-in-Furness tell an exciting story of our town’s industrial past. </a:t>
            </a:r>
          </a:p>
        </p:txBody>
      </p:sp>
      <p:sp>
        <p:nvSpPr>
          <p:cNvPr id="2" name="Text ">
            <a:extLst>
              <a:ext uri="{FF2B5EF4-FFF2-40B4-BE49-F238E27FC236}">
                <a16:creationId xmlns:a16="http://schemas.microsoft.com/office/drawing/2014/main" id="{8AE13454-34B4-E9BE-AA54-C376403B23C2}"/>
              </a:ext>
            </a:extLst>
          </p:cNvPr>
          <p:cNvSpPr txBox="1"/>
          <p:nvPr/>
        </p:nvSpPr>
        <p:spPr>
          <a:xfrm>
            <a:off x="491222" y="3047597"/>
            <a:ext cx="4784866" cy="1867819"/>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Originally built in 1872 for the Barrow Iron Shipbuilding Company, which built ships launching from Walney Channel. These impressive red sandstone offices were later expanded. Around 1900, they became part of Vickers, Sons and Maxim Ltd. </a:t>
            </a:r>
          </a:p>
        </p:txBody>
      </p:sp>
      <p:sp>
        <p:nvSpPr>
          <p:cNvPr id="5" name="Text ">
            <a:extLst>
              <a:ext uri="{FF2B5EF4-FFF2-40B4-BE49-F238E27FC236}">
                <a16:creationId xmlns:a16="http://schemas.microsoft.com/office/drawing/2014/main" id="{E3FD08DF-C610-1A23-ABAF-9A1797ECD190}"/>
              </a:ext>
            </a:extLst>
          </p:cNvPr>
          <p:cNvSpPr txBox="1"/>
          <p:nvPr/>
        </p:nvSpPr>
        <p:spPr>
          <a:xfrm>
            <a:off x="491222" y="4994688"/>
            <a:ext cx="4967746"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Today, the striking buildings on Bridge Road and Michaelson Road remind us of the hardworking people who helped build our town.</a:t>
            </a:r>
          </a:p>
        </p:txBody>
      </p:sp>
      <p:grpSp>
        <p:nvGrpSpPr>
          <p:cNvPr id="12" name="Group 11" descr="A modern day colour photograph of the General Offices at Vickers Ship and Engineering Limited. A large brick building wit lots of windows. ">
            <a:extLst>
              <a:ext uri="{FF2B5EF4-FFF2-40B4-BE49-F238E27FC236}">
                <a16:creationId xmlns:a16="http://schemas.microsoft.com/office/drawing/2014/main" id="{5C1A8E21-F733-26C0-FA14-ED4E69A1EA69}"/>
              </a:ext>
            </a:extLst>
          </p:cNvPr>
          <p:cNvGrpSpPr/>
          <p:nvPr/>
        </p:nvGrpSpPr>
        <p:grpSpPr>
          <a:xfrm>
            <a:off x="5312664" y="1868098"/>
            <a:ext cx="6231262" cy="4192341"/>
            <a:chOff x="5312664" y="1913818"/>
            <a:chExt cx="6231262" cy="4192341"/>
          </a:xfrm>
        </p:grpSpPr>
        <p:pic>
          <p:nvPicPr>
            <p:cNvPr id="8" name="Picture 7" descr="A brick building with a circular road&#10;&#10;AI-generated content may be incorrect.">
              <a:extLst>
                <a:ext uri="{FF2B5EF4-FFF2-40B4-BE49-F238E27FC236}">
                  <a16:creationId xmlns:a16="http://schemas.microsoft.com/office/drawing/2014/main" id="{01A28FAE-FB81-90AD-FB3A-767B45DF9EE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85816" y="2000752"/>
              <a:ext cx="6158110" cy="4105407"/>
            </a:xfrm>
            <a:prstGeom prst="rect">
              <a:avLst/>
            </a:prstGeom>
            <a:ln w="19050">
              <a:solidFill>
                <a:srgbClr val="000000"/>
              </a:solidFill>
            </a:ln>
          </p:spPr>
        </p:pic>
        <p:sp>
          <p:nvSpPr>
            <p:cNvPr id="6" name="Text ">
              <a:extLst>
                <a:ext uri="{FF2B5EF4-FFF2-40B4-BE49-F238E27FC236}">
                  <a16:creationId xmlns:a16="http://schemas.microsoft.com/office/drawing/2014/main" id="{3B8A9B20-39CC-C1A0-0C68-DC30D2012DDA}"/>
                </a:ext>
              </a:extLst>
            </p:cNvPr>
            <p:cNvSpPr txBox="1"/>
            <p:nvPr/>
          </p:nvSpPr>
          <p:spPr>
            <a:xfrm>
              <a:off x="5312664" y="1913818"/>
              <a:ext cx="2043274" cy="257956"/>
            </a:xfrm>
            <a:prstGeom prst="rect">
              <a:avLst/>
            </a:prstGeom>
            <a:noFill/>
          </p:spPr>
          <p:txBody>
            <a:bodyPr wrap="square">
              <a:spAutoFit/>
            </a:bodyPr>
            <a:lstStyle/>
            <a:p>
              <a:pPr>
                <a:lnSpc>
                  <a:spcPct val="150000"/>
                </a:lnSpc>
              </a:pPr>
              <a:r>
                <a:rPr lang="en-GB" sz="800" dirty="0">
                  <a:solidFill>
                    <a:schemeClr val="bg1">
                      <a:lumMod val="75000"/>
                    </a:schemeClr>
                  </a:solidFill>
                </a:rPr>
                <a:t>© Historic England Archive IOE01/02861/34</a:t>
              </a:r>
            </a:p>
          </p:txBody>
        </p:sp>
      </p:grpSp>
      <p:pic>
        <p:nvPicPr>
          <p:cNvPr id="10" name="Picture 9" descr="An illustration of a man wearing a high vis jacket, white hard helmet and holding a clipboard. ">
            <a:extLst>
              <a:ext uri="{FF2B5EF4-FFF2-40B4-BE49-F238E27FC236}">
                <a16:creationId xmlns:a16="http://schemas.microsoft.com/office/drawing/2014/main" id="{2CC86363-CE89-37F8-F33B-15982DBF385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13683" y="2033652"/>
            <a:ext cx="1489489" cy="4691889"/>
          </a:xfrm>
          <a:prstGeom prst="rect">
            <a:avLst/>
          </a:prstGeom>
        </p:spPr>
      </p:pic>
      <p:pic>
        <p:nvPicPr>
          <p:cNvPr id="15" name="Logo">
            <a:extLst>
              <a:ext uri="{FF2B5EF4-FFF2-40B4-BE49-F238E27FC236}">
                <a16:creationId xmlns:a16="http://schemas.microsoft.com/office/drawing/2014/main" id="{667B733A-582B-E98C-4CFA-993247D8FDA3}"/>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40188"/>
            <a:ext cx="1523999" cy="1316370"/>
          </a:xfrm>
          <a:prstGeom prst="rect">
            <a:avLst/>
          </a:prstGeom>
        </p:spPr>
      </p:pic>
    </p:spTree>
    <p:extLst>
      <p:ext uri="{BB962C8B-B14F-4D97-AF65-F5344CB8AC3E}">
        <p14:creationId xmlns:p14="http://schemas.microsoft.com/office/powerpoint/2010/main" val="42676875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P spid="2"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D5E40A7-6B26-525B-0160-6AD9558F7CF6}"/>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CFE9CC79-1AB3-5155-7EA2-6049553AFCF2}"/>
              </a:ext>
            </a:extLst>
          </p:cNvPr>
          <p:cNvSpPr>
            <a:spLocks noGrp="1"/>
          </p:cNvSpPr>
          <p:nvPr>
            <p:ph type="ctrTitle"/>
          </p:nvPr>
        </p:nvSpPr>
        <p:spPr>
          <a:xfrm>
            <a:off x="1524000" y="-1280448"/>
            <a:ext cx="9144000" cy="921925"/>
          </a:xfrm>
        </p:spPr>
        <p:txBody>
          <a:bodyPr>
            <a:normAutofit/>
          </a:bodyPr>
          <a:lstStyle/>
          <a:p>
            <a:r>
              <a:rPr lang="en-US" dirty="0"/>
              <a:t>Statue of Sir James Ramsden</a:t>
            </a:r>
          </a:p>
        </p:txBody>
      </p:sp>
      <p:sp>
        <p:nvSpPr>
          <p:cNvPr id="19" name="Slide Question">
            <a:extLst>
              <a:ext uri="{FF2B5EF4-FFF2-40B4-BE49-F238E27FC236}">
                <a16:creationId xmlns:a16="http://schemas.microsoft.com/office/drawing/2014/main" id="{407A04B4-6FDB-ED84-56FC-8E34F68E3EEE}"/>
              </a:ext>
            </a:extLst>
          </p:cNvPr>
          <p:cNvSpPr txBox="1"/>
          <p:nvPr/>
        </p:nvSpPr>
        <p:spPr>
          <a:xfrm>
            <a:off x="0" y="-103413"/>
            <a:ext cx="8686800" cy="356123"/>
          </a:xfrm>
          <a:prstGeom prst="rect">
            <a:avLst/>
          </a:prstGeom>
          <a:noFill/>
        </p:spPr>
        <p:txBody>
          <a:bodyPr wrap="square">
            <a:spAutoFit/>
          </a:bodyPr>
          <a:lstStyle/>
          <a:p>
            <a:pPr>
              <a:lnSpc>
                <a:spcPts val="2420"/>
              </a:lnSpc>
            </a:pPr>
            <a:r>
              <a:rPr lang="en-GB" sz="1100" dirty="0">
                <a:solidFill>
                  <a:schemeClr val="bg1"/>
                </a:solidFill>
                <a:effectLst>
                  <a:glow rad="146696">
                    <a:schemeClr val="tx1">
                      <a:alpha val="55000"/>
                    </a:schemeClr>
                  </a:glow>
                </a:effectLst>
                <a:latin typeface="Superclarendon Rg" panose="02000505080000020003" pitchFamily="2" charset="77"/>
              </a:rPr>
              <a:t>What listed buildings are there in Barrow-in-Furness?</a:t>
            </a:r>
          </a:p>
        </p:txBody>
      </p:sp>
      <p:sp>
        <p:nvSpPr>
          <p:cNvPr id="9" name="Title">
            <a:extLst>
              <a:ext uri="{FF2B5EF4-FFF2-40B4-BE49-F238E27FC236}">
                <a16:creationId xmlns:a16="http://schemas.microsoft.com/office/drawing/2014/main" id="{22114E99-E2C2-663E-A807-566B3313799C}"/>
              </a:ext>
            </a:extLst>
          </p:cNvPr>
          <p:cNvSpPr txBox="1">
            <a:spLocks/>
          </p:cNvSpPr>
          <p:nvPr/>
        </p:nvSpPr>
        <p:spPr>
          <a:xfrm>
            <a:off x="578685" y="431581"/>
            <a:ext cx="896367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Statue of Sir James Ramsden</a:t>
            </a:r>
          </a:p>
        </p:txBody>
      </p:sp>
      <p:sp>
        <p:nvSpPr>
          <p:cNvPr id="17" name="Text ">
            <a:extLst>
              <a:ext uri="{FF2B5EF4-FFF2-40B4-BE49-F238E27FC236}">
                <a16:creationId xmlns:a16="http://schemas.microsoft.com/office/drawing/2014/main" id="{6ACDB9D3-3286-D485-279B-6A5EBF234FF4}"/>
              </a:ext>
            </a:extLst>
          </p:cNvPr>
          <p:cNvSpPr txBox="1"/>
          <p:nvPr/>
        </p:nvSpPr>
        <p:spPr>
          <a:xfrm>
            <a:off x="578686" y="1301686"/>
            <a:ext cx="4133490"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One of our most cherished landmarks   is the statue of Sir James Ramsden, our town’s first mayor. Unveiled in 1872 by the Duke of Devonshire, it stands proudly in Ramsden Square. </a:t>
            </a:r>
          </a:p>
        </p:txBody>
      </p:sp>
      <p:sp>
        <p:nvSpPr>
          <p:cNvPr id="2" name="Text ">
            <a:extLst>
              <a:ext uri="{FF2B5EF4-FFF2-40B4-BE49-F238E27FC236}">
                <a16:creationId xmlns:a16="http://schemas.microsoft.com/office/drawing/2014/main" id="{939C7A44-ABFC-8246-ADBD-F140A65243DA}"/>
              </a:ext>
            </a:extLst>
          </p:cNvPr>
          <p:cNvSpPr txBox="1"/>
          <p:nvPr/>
        </p:nvSpPr>
        <p:spPr>
          <a:xfrm>
            <a:off x="578686" y="3009946"/>
            <a:ext cx="4317057"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Sir James arrived with the railway in 1846 and played a major role in planning our town and setting up the Barrow Shipbuilding Company. </a:t>
            </a:r>
          </a:p>
        </p:txBody>
      </p:sp>
      <p:sp>
        <p:nvSpPr>
          <p:cNvPr id="5" name="Text ">
            <a:extLst>
              <a:ext uri="{FF2B5EF4-FFF2-40B4-BE49-F238E27FC236}">
                <a16:creationId xmlns:a16="http://schemas.microsoft.com/office/drawing/2014/main" id="{8AB41963-E6D7-0435-57A2-45D94C2CF50F}"/>
              </a:ext>
            </a:extLst>
          </p:cNvPr>
          <p:cNvSpPr txBox="1"/>
          <p:nvPr/>
        </p:nvSpPr>
        <p:spPr>
          <a:xfrm>
            <a:off x="578686" y="4418125"/>
            <a:ext cx="4096681"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statue shows him in his mayoral robes holding a chart of Barrow Port. Engravings on the base of the statue remind us of Barrow’s journey from a rural village to a busy industrial town.</a:t>
            </a:r>
          </a:p>
        </p:txBody>
      </p:sp>
      <p:grpSp>
        <p:nvGrpSpPr>
          <p:cNvPr id="18" name="Group 17" descr="A modern day colour photograph of the statue of Sir James Ramsden standing in Ramsden Square. ">
            <a:extLst>
              <a:ext uri="{FF2B5EF4-FFF2-40B4-BE49-F238E27FC236}">
                <a16:creationId xmlns:a16="http://schemas.microsoft.com/office/drawing/2014/main" id="{07D68EC8-7437-99A5-ED54-AC477FB4963C}"/>
              </a:ext>
            </a:extLst>
          </p:cNvPr>
          <p:cNvGrpSpPr/>
          <p:nvPr/>
        </p:nvGrpSpPr>
        <p:grpSpPr>
          <a:xfrm>
            <a:off x="5031873" y="1214553"/>
            <a:ext cx="4645152" cy="5098572"/>
            <a:chOff x="5119924" y="1214553"/>
            <a:chExt cx="4645152" cy="5098572"/>
          </a:xfrm>
        </p:grpSpPr>
        <p:pic>
          <p:nvPicPr>
            <p:cNvPr id="4" name="Picture 3" descr="A statue of a person in a park&#10;&#10;AI-generated content may be incorrect.">
              <a:extLst>
                <a:ext uri="{FF2B5EF4-FFF2-40B4-BE49-F238E27FC236}">
                  <a16:creationId xmlns:a16="http://schemas.microsoft.com/office/drawing/2014/main" id="{C1AC02B0-BF33-F15D-639B-53633BECD5A4}"/>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193076" y="1301686"/>
              <a:ext cx="4572000" cy="5011439"/>
            </a:xfrm>
            <a:prstGeom prst="rect">
              <a:avLst/>
            </a:prstGeom>
            <a:ln w="19050">
              <a:solidFill>
                <a:srgbClr val="000000"/>
              </a:solidFill>
            </a:ln>
          </p:spPr>
        </p:pic>
        <p:sp>
          <p:nvSpPr>
            <p:cNvPr id="16" name="Text ">
              <a:extLst>
                <a:ext uri="{FF2B5EF4-FFF2-40B4-BE49-F238E27FC236}">
                  <a16:creationId xmlns:a16="http://schemas.microsoft.com/office/drawing/2014/main" id="{C9460ED7-9184-C192-A6DC-1DEA19BB625F}"/>
                </a:ext>
              </a:extLst>
            </p:cNvPr>
            <p:cNvSpPr txBox="1"/>
            <p:nvPr/>
          </p:nvSpPr>
          <p:spPr>
            <a:xfrm>
              <a:off x="5119924" y="1214553"/>
              <a:ext cx="2043274" cy="257956"/>
            </a:xfrm>
            <a:prstGeom prst="rect">
              <a:avLst/>
            </a:prstGeom>
            <a:noFill/>
          </p:spPr>
          <p:txBody>
            <a:bodyPr wrap="square">
              <a:spAutoFit/>
            </a:bodyPr>
            <a:lstStyle/>
            <a:p>
              <a:pPr>
                <a:lnSpc>
                  <a:spcPct val="150000"/>
                </a:lnSpc>
              </a:pPr>
              <a:r>
                <a:rPr lang="en-GB" sz="800" dirty="0">
                  <a:solidFill>
                    <a:schemeClr val="bg1">
                      <a:lumMod val="95000"/>
                    </a:schemeClr>
                  </a:solidFill>
                </a:rPr>
                <a:t>© Historic England ref: IOE01/02860/31</a:t>
              </a:r>
            </a:p>
          </p:txBody>
        </p:sp>
      </p:grpSp>
      <p:pic>
        <p:nvPicPr>
          <p:cNvPr id="13" name="Picture 12" descr="A speech bubble that reads, &#10;&#10;'Not all Listed Buildings are buildings! It also includes things that are built such as statues.'&#10;">
            <a:extLst>
              <a:ext uri="{FF2B5EF4-FFF2-40B4-BE49-F238E27FC236}">
                <a16:creationId xmlns:a16="http://schemas.microsoft.com/office/drawing/2014/main" id="{64202154-4B67-9C07-0B56-5B3D1064764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077696" y="1195575"/>
            <a:ext cx="2754399" cy="2357130"/>
          </a:xfrm>
          <a:prstGeom prst="rect">
            <a:avLst/>
          </a:prstGeom>
        </p:spPr>
      </p:pic>
      <p:pic>
        <p:nvPicPr>
          <p:cNvPr id="10" name="Picture 9" descr="An illustration of Sir James Ramsden. He has a grey beard and wears a black and grey suit. ">
            <a:extLst>
              <a:ext uri="{FF2B5EF4-FFF2-40B4-BE49-F238E27FC236}">
                <a16:creationId xmlns:a16="http://schemas.microsoft.com/office/drawing/2014/main" id="{E35EE0BC-617D-35F1-F107-3ED645FF648E}"/>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260288" y="2489052"/>
            <a:ext cx="1546914" cy="4272429"/>
          </a:xfrm>
          <a:prstGeom prst="rect">
            <a:avLst/>
          </a:prstGeom>
        </p:spPr>
      </p:pic>
      <p:pic>
        <p:nvPicPr>
          <p:cNvPr id="15" name="Logo">
            <a:extLst>
              <a:ext uri="{FF2B5EF4-FFF2-40B4-BE49-F238E27FC236}">
                <a16:creationId xmlns:a16="http://schemas.microsoft.com/office/drawing/2014/main" id="{3CFDFDA4-83CA-47F5-7F84-DE4BE87EF7D7}"/>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40188"/>
            <a:ext cx="1523999" cy="1316370"/>
          </a:xfrm>
          <a:prstGeom prst="rect">
            <a:avLst/>
          </a:prstGeom>
        </p:spPr>
      </p:pic>
    </p:spTree>
    <p:extLst>
      <p:ext uri="{BB962C8B-B14F-4D97-AF65-F5344CB8AC3E}">
        <p14:creationId xmlns:p14="http://schemas.microsoft.com/office/powerpoint/2010/main" val="650268475"/>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5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50000">
                                          <p:cBhvr additive="base">
                                            <p:cTn id="7" dur="10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P spid="2"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P spid="2" grpId="0"/>
          <p:bldP spid="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85BA207-70C0-43C0-CE93-DE4850449E2A}"/>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E8A7D03F-8BE8-0175-B391-3A66989E91A7}"/>
              </a:ext>
            </a:extLst>
          </p:cNvPr>
          <p:cNvSpPr>
            <a:spLocks noGrp="1"/>
          </p:cNvSpPr>
          <p:nvPr>
            <p:ph type="ctrTitle"/>
          </p:nvPr>
        </p:nvSpPr>
        <p:spPr>
          <a:xfrm>
            <a:off x="1524000" y="-1280448"/>
            <a:ext cx="9144000" cy="921925"/>
          </a:xfrm>
        </p:spPr>
        <p:txBody>
          <a:bodyPr>
            <a:normAutofit/>
          </a:bodyPr>
          <a:lstStyle/>
          <a:p>
            <a:r>
              <a:rPr lang="en-US" dirty="0"/>
              <a:t>Ramsden Hall</a:t>
            </a:r>
          </a:p>
        </p:txBody>
      </p:sp>
      <p:sp>
        <p:nvSpPr>
          <p:cNvPr id="16" name="Slide Question">
            <a:extLst>
              <a:ext uri="{FF2B5EF4-FFF2-40B4-BE49-F238E27FC236}">
                <a16:creationId xmlns:a16="http://schemas.microsoft.com/office/drawing/2014/main" id="{656170B0-EC37-0B86-9437-846DA46A7198}"/>
              </a:ext>
            </a:extLst>
          </p:cNvPr>
          <p:cNvSpPr txBox="1"/>
          <p:nvPr/>
        </p:nvSpPr>
        <p:spPr>
          <a:xfrm>
            <a:off x="0" y="-103413"/>
            <a:ext cx="8686800" cy="356123"/>
          </a:xfrm>
          <a:prstGeom prst="rect">
            <a:avLst/>
          </a:prstGeom>
          <a:noFill/>
        </p:spPr>
        <p:txBody>
          <a:bodyPr wrap="square">
            <a:spAutoFit/>
          </a:bodyPr>
          <a:lstStyle/>
          <a:p>
            <a:pPr>
              <a:lnSpc>
                <a:spcPts val="2420"/>
              </a:lnSpc>
            </a:pPr>
            <a:r>
              <a:rPr lang="en-GB" sz="1100" dirty="0">
                <a:solidFill>
                  <a:schemeClr val="bg1"/>
                </a:solidFill>
                <a:effectLst>
                  <a:glow rad="146696">
                    <a:schemeClr val="tx1">
                      <a:alpha val="55000"/>
                    </a:schemeClr>
                  </a:glow>
                </a:effectLst>
                <a:latin typeface="Superclarendon Rg" panose="02000505080000020003" pitchFamily="2" charset="77"/>
              </a:rPr>
              <a:t>What listed buildings are there in Barrow-in-Furness?</a:t>
            </a:r>
          </a:p>
        </p:txBody>
      </p:sp>
      <p:grpSp>
        <p:nvGrpSpPr>
          <p:cNvPr id="12" name="Group 11" descr="A modern day colour photograph of Ramsden Hall, a large red brick building.">
            <a:extLst>
              <a:ext uri="{FF2B5EF4-FFF2-40B4-BE49-F238E27FC236}">
                <a16:creationId xmlns:a16="http://schemas.microsoft.com/office/drawing/2014/main" id="{C805CB2C-DE99-8A05-39ED-A2B82E56490B}"/>
              </a:ext>
            </a:extLst>
          </p:cNvPr>
          <p:cNvGrpSpPr/>
          <p:nvPr/>
        </p:nvGrpSpPr>
        <p:grpSpPr>
          <a:xfrm>
            <a:off x="642693" y="453524"/>
            <a:ext cx="4907349" cy="5684471"/>
            <a:chOff x="642693" y="444380"/>
            <a:chExt cx="4907349" cy="5684471"/>
          </a:xfrm>
        </p:grpSpPr>
        <p:pic>
          <p:nvPicPr>
            <p:cNvPr id="6" name="Picture 5" descr="A brick building with a chimney&#10;&#10;AI-generated content may be incorrect.">
              <a:extLst>
                <a:ext uri="{FF2B5EF4-FFF2-40B4-BE49-F238E27FC236}">
                  <a16:creationId xmlns:a16="http://schemas.microsoft.com/office/drawing/2014/main" id="{C34C311C-30D4-60CE-D5CE-F622B1F0F74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06701" y="512682"/>
              <a:ext cx="4843341" cy="5616169"/>
            </a:xfrm>
            <a:prstGeom prst="rect">
              <a:avLst/>
            </a:prstGeom>
            <a:ln w="19050">
              <a:solidFill>
                <a:srgbClr val="000000"/>
              </a:solidFill>
            </a:ln>
          </p:spPr>
        </p:pic>
        <p:sp>
          <p:nvSpPr>
            <p:cNvPr id="8" name="Text ">
              <a:extLst>
                <a:ext uri="{FF2B5EF4-FFF2-40B4-BE49-F238E27FC236}">
                  <a16:creationId xmlns:a16="http://schemas.microsoft.com/office/drawing/2014/main" id="{D1DFFD55-AB1A-BBC6-1A54-88F4CF94CF17}"/>
                </a:ext>
              </a:extLst>
            </p:cNvPr>
            <p:cNvSpPr txBox="1"/>
            <p:nvPr/>
          </p:nvSpPr>
          <p:spPr>
            <a:xfrm>
              <a:off x="642693" y="444380"/>
              <a:ext cx="2043274" cy="257956"/>
            </a:xfrm>
            <a:prstGeom prst="rect">
              <a:avLst/>
            </a:prstGeom>
            <a:noFill/>
          </p:spPr>
          <p:txBody>
            <a:bodyPr wrap="square">
              <a:spAutoFit/>
            </a:bodyPr>
            <a:lstStyle/>
            <a:p>
              <a:pPr>
                <a:lnSpc>
                  <a:spcPct val="150000"/>
                </a:lnSpc>
              </a:pPr>
              <a:r>
                <a:rPr lang="en-GB" sz="800" dirty="0">
                  <a:solidFill>
                    <a:schemeClr val="bg1">
                      <a:lumMod val="95000"/>
                    </a:schemeClr>
                  </a:solidFill>
                </a:rPr>
                <a:t>© Historic England Archive IOE01/02860/27</a:t>
              </a:r>
            </a:p>
          </p:txBody>
        </p:sp>
      </p:grpSp>
      <p:sp>
        <p:nvSpPr>
          <p:cNvPr id="9" name="Title">
            <a:extLst>
              <a:ext uri="{FF2B5EF4-FFF2-40B4-BE49-F238E27FC236}">
                <a16:creationId xmlns:a16="http://schemas.microsoft.com/office/drawing/2014/main" id="{7E1AC245-2FDD-8700-C946-F3C6CB373613}"/>
              </a:ext>
            </a:extLst>
          </p:cNvPr>
          <p:cNvSpPr txBox="1">
            <a:spLocks/>
          </p:cNvSpPr>
          <p:nvPr/>
        </p:nvSpPr>
        <p:spPr>
          <a:xfrm>
            <a:off x="5854774" y="489532"/>
            <a:ext cx="4352544"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Ramsden Hall</a:t>
            </a:r>
          </a:p>
        </p:txBody>
      </p:sp>
      <p:sp>
        <p:nvSpPr>
          <p:cNvPr id="17" name="Text ">
            <a:extLst>
              <a:ext uri="{FF2B5EF4-FFF2-40B4-BE49-F238E27FC236}">
                <a16:creationId xmlns:a16="http://schemas.microsoft.com/office/drawing/2014/main" id="{AEEB0F1E-37A0-A5F8-23FA-DB1A019D3ADA}"/>
              </a:ext>
            </a:extLst>
          </p:cNvPr>
          <p:cNvSpPr txBox="1"/>
          <p:nvPr/>
        </p:nvSpPr>
        <p:spPr>
          <a:xfrm>
            <a:off x="5854775" y="1336766"/>
            <a:ext cx="4421794"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Ramsden Hall was built in 1872 as a special gift from our first mayor, James Ramsden, to the people of Barrow. </a:t>
            </a:r>
          </a:p>
        </p:txBody>
      </p:sp>
      <p:sp>
        <p:nvSpPr>
          <p:cNvPr id="2" name="Text ">
            <a:extLst>
              <a:ext uri="{FF2B5EF4-FFF2-40B4-BE49-F238E27FC236}">
                <a16:creationId xmlns:a16="http://schemas.microsoft.com/office/drawing/2014/main" id="{023F22FC-E773-4E7A-732E-41B72846E24E}"/>
              </a:ext>
            </a:extLst>
          </p:cNvPr>
          <p:cNvSpPr txBox="1"/>
          <p:nvPr/>
        </p:nvSpPr>
        <p:spPr>
          <a:xfrm>
            <a:off x="5854774" y="2431891"/>
            <a:ext cx="4514522" cy="1867819"/>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When Barrow became a municipal borough in 1867, the town grew quickly, and many families did not have running water at home. Ramsden Hall was originally built </a:t>
            </a:r>
          </a:p>
          <a:p>
            <a:pPr>
              <a:lnSpc>
                <a:spcPct val="150000"/>
              </a:lnSpc>
            </a:pPr>
            <a:r>
              <a:rPr lang="en-GB" sz="1300" dirty="0">
                <a:latin typeface="Linkpen 17a Print" panose="03050602060000000000" pitchFamily="66" charset="77"/>
              </a:rPr>
              <a:t>as a public bath house where people could wash themselves and their clothes. </a:t>
            </a:r>
          </a:p>
        </p:txBody>
      </p:sp>
      <p:sp>
        <p:nvSpPr>
          <p:cNvPr id="5" name="Text ">
            <a:extLst>
              <a:ext uri="{FF2B5EF4-FFF2-40B4-BE49-F238E27FC236}">
                <a16:creationId xmlns:a16="http://schemas.microsoft.com/office/drawing/2014/main" id="{21E79C2B-4DAA-6A52-787F-5AF4F91F2C7D}"/>
              </a:ext>
            </a:extLst>
          </p:cNvPr>
          <p:cNvSpPr txBox="1"/>
          <p:nvPr/>
        </p:nvSpPr>
        <p:spPr>
          <a:xfrm>
            <a:off x="5854774" y="4427262"/>
            <a:ext cx="4421795"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Although it was used for only about five years before Turkish baths on Abbey Road became popular, the building remains an important reminder of James Ramsden’s legacy.</a:t>
            </a:r>
          </a:p>
        </p:txBody>
      </p:sp>
      <p:pic>
        <p:nvPicPr>
          <p:cNvPr id="7" name="Picture 6" descr="An illustration of Sir James Ramsden. He has a grey beard and wears a black and grey suit. ">
            <a:extLst>
              <a:ext uri="{FF2B5EF4-FFF2-40B4-BE49-F238E27FC236}">
                <a16:creationId xmlns:a16="http://schemas.microsoft.com/office/drawing/2014/main" id="{820B6CBF-D9AC-04F8-D853-418C37F7209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260288" y="2489052"/>
            <a:ext cx="1546914" cy="4272429"/>
          </a:xfrm>
          <a:prstGeom prst="rect">
            <a:avLst/>
          </a:prstGeom>
        </p:spPr>
      </p:pic>
      <p:pic>
        <p:nvPicPr>
          <p:cNvPr id="15" name="Logo">
            <a:extLst>
              <a:ext uri="{FF2B5EF4-FFF2-40B4-BE49-F238E27FC236}">
                <a16:creationId xmlns:a16="http://schemas.microsoft.com/office/drawing/2014/main" id="{09BCE0E1-F70F-642E-99D9-6C40F692266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40188"/>
            <a:ext cx="1523999" cy="1316370"/>
          </a:xfrm>
          <a:prstGeom prst="rect">
            <a:avLst/>
          </a:prstGeom>
        </p:spPr>
      </p:pic>
    </p:spTree>
    <p:extLst>
      <p:ext uri="{BB962C8B-B14F-4D97-AF65-F5344CB8AC3E}">
        <p14:creationId xmlns:p14="http://schemas.microsoft.com/office/powerpoint/2010/main" val="24885854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P spid="2"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C286C9A-D226-6968-DD46-A436561D8F72}"/>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9F575034-7854-F586-E49B-4056CEA0D923}"/>
              </a:ext>
            </a:extLst>
          </p:cNvPr>
          <p:cNvSpPr>
            <a:spLocks noGrp="1"/>
          </p:cNvSpPr>
          <p:nvPr>
            <p:ph type="ctrTitle"/>
          </p:nvPr>
        </p:nvSpPr>
        <p:spPr>
          <a:xfrm>
            <a:off x="1524000" y="-1280448"/>
            <a:ext cx="9144000" cy="921925"/>
          </a:xfrm>
        </p:spPr>
        <p:txBody>
          <a:bodyPr>
            <a:normAutofit fontScale="90000"/>
          </a:bodyPr>
          <a:lstStyle/>
          <a:p>
            <a:r>
              <a:rPr lang="en-US" dirty="0"/>
              <a:t>Public Library, Ramsden Square</a:t>
            </a:r>
          </a:p>
        </p:txBody>
      </p:sp>
      <p:sp>
        <p:nvSpPr>
          <p:cNvPr id="8" name="Slide Question">
            <a:extLst>
              <a:ext uri="{FF2B5EF4-FFF2-40B4-BE49-F238E27FC236}">
                <a16:creationId xmlns:a16="http://schemas.microsoft.com/office/drawing/2014/main" id="{ABBD44F6-A753-859D-3F8D-FDB11E237482}"/>
              </a:ext>
            </a:extLst>
          </p:cNvPr>
          <p:cNvSpPr txBox="1"/>
          <p:nvPr/>
        </p:nvSpPr>
        <p:spPr>
          <a:xfrm>
            <a:off x="0" y="-103413"/>
            <a:ext cx="8686800" cy="356123"/>
          </a:xfrm>
          <a:prstGeom prst="rect">
            <a:avLst/>
          </a:prstGeom>
          <a:noFill/>
        </p:spPr>
        <p:txBody>
          <a:bodyPr wrap="square">
            <a:spAutoFit/>
          </a:bodyPr>
          <a:lstStyle/>
          <a:p>
            <a:pPr>
              <a:lnSpc>
                <a:spcPts val="2420"/>
              </a:lnSpc>
            </a:pPr>
            <a:r>
              <a:rPr lang="en-GB" sz="1100" dirty="0">
                <a:solidFill>
                  <a:schemeClr val="bg1"/>
                </a:solidFill>
                <a:effectLst>
                  <a:glow rad="146696">
                    <a:schemeClr val="tx1">
                      <a:alpha val="55000"/>
                    </a:schemeClr>
                  </a:glow>
                </a:effectLst>
                <a:latin typeface="Superclarendon Rg" panose="02000505080000020003" pitchFamily="2" charset="77"/>
              </a:rPr>
              <a:t>What listed buildings are there in Barrow-in-Furness?</a:t>
            </a:r>
          </a:p>
        </p:txBody>
      </p:sp>
      <p:sp>
        <p:nvSpPr>
          <p:cNvPr id="9" name="Title">
            <a:extLst>
              <a:ext uri="{FF2B5EF4-FFF2-40B4-BE49-F238E27FC236}">
                <a16:creationId xmlns:a16="http://schemas.microsoft.com/office/drawing/2014/main" id="{F2AABA3D-440C-ACC2-D53C-6078D01FFA3D}"/>
              </a:ext>
            </a:extLst>
          </p:cNvPr>
          <p:cNvSpPr txBox="1">
            <a:spLocks/>
          </p:cNvSpPr>
          <p:nvPr/>
        </p:nvSpPr>
        <p:spPr>
          <a:xfrm>
            <a:off x="516529" y="406423"/>
            <a:ext cx="990948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Public Library, Ramsden Square</a:t>
            </a:r>
          </a:p>
        </p:txBody>
      </p:sp>
      <p:sp>
        <p:nvSpPr>
          <p:cNvPr id="17" name="Text ">
            <a:extLst>
              <a:ext uri="{FF2B5EF4-FFF2-40B4-BE49-F238E27FC236}">
                <a16:creationId xmlns:a16="http://schemas.microsoft.com/office/drawing/2014/main" id="{171BF8D4-622B-75B1-19B6-CE7A9BF79C03}"/>
              </a:ext>
            </a:extLst>
          </p:cNvPr>
          <p:cNvSpPr txBox="1"/>
          <p:nvPr/>
        </p:nvSpPr>
        <p:spPr>
          <a:xfrm>
            <a:off x="498242" y="1221981"/>
            <a:ext cx="4350362"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Built between 1915 and 1922, the Barrow Public Library on Ramsden Square was built in a Classical style of architecture. </a:t>
            </a:r>
          </a:p>
        </p:txBody>
      </p:sp>
      <p:sp>
        <p:nvSpPr>
          <p:cNvPr id="2" name="Text ">
            <a:extLst>
              <a:ext uri="{FF2B5EF4-FFF2-40B4-BE49-F238E27FC236}">
                <a16:creationId xmlns:a16="http://schemas.microsoft.com/office/drawing/2014/main" id="{595D3C1E-9B6D-C307-5D6D-50803818466D}"/>
              </a:ext>
            </a:extLst>
          </p:cNvPr>
          <p:cNvSpPr txBox="1"/>
          <p:nvPr/>
        </p:nvSpPr>
        <p:spPr>
          <a:xfrm>
            <a:off x="498242" y="2229065"/>
            <a:ext cx="4220366" cy="1867819"/>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Classical buildings include features from Greek and Roman architecture, such as symmetry and columns. Barrow library is symmetrical, has impressive Ionic columns and Roman numerals carved above the door.</a:t>
            </a:r>
          </a:p>
        </p:txBody>
      </p:sp>
      <p:sp>
        <p:nvSpPr>
          <p:cNvPr id="5" name="Text ">
            <a:extLst>
              <a:ext uri="{FF2B5EF4-FFF2-40B4-BE49-F238E27FC236}">
                <a16:creationId xmlns:a16="http://schemas.microsoft.com/office/drawing/2014/main" id="{D7B913AD-94C6-D1F6-EC29-3828221878C2}"/>
              </a:ext>
            </a:extLst>
          </p:cNvPr>
          <p:cNvSpPr txBox="1"/>
          <p:nvPr/>
        </p:nvSpPr>
        <p:spPr>
          <a:xfrm>
            <a:off x="498241" y="4139811"/>
            <a:ext cx="4688258"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When it opened in 1922, the library included a children’s section, a reading room, and a lecture theatre that later became a museum.</a:t>
            </a:r>
          </a:p>
        </p:txBody>
      </p:sp>
      <p:sp>
        <p:nvSpPr>
          <p:cNvPr id="3" name="Text ">
            <a:extLst>
              <a:ext uri="{FF2B5EF4-FFF2-40B4-BE49-F238E27FC236}">
                <a16:creationId xmlns:a16="http://schemas.microsoft.com/office/drawing/2014/main" id="{19AECE2F-F9B2-A8B0-6D14-6C60432FF1F9}"/>
              </a:ext>
            </a:extLst>
          </p:cNvPr>
          <p:cNvSpPr txBox="1"/>
          <p:nvPr/>
        </p:nvSpPr>
        <p:spPr>
          <a:xfrm>
            <a:off x="498240" y="5143479"/>
            <a:ext cx="4514521"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Today, it houses a local studies and archive centre where you can explore Barrow’s rich history. </a:t>
            </a:r>
          </a:p>
        </p:txBody>
      </p:sp>
      <p:grpSp>
        <p:nvGrpSpPr>
          <p:cNvPr id="13" name="Group 12" descr="A modern day colour photograph of the public library in Ramadan Square. A large stone, brick building. ">
            <a:extLst>
              <a:ext uri="{FF2B5EF4-FFF2-40B4-BE49-F238E27FC236}">
                <a16:creationId xmlns:a16="http://schemas.microsoft.com/office/drawing/2014/main" id="{1D8600AE-22ED-199B-9F9C-4EFDC941FAC8}"/>
              </a:ext>
            </a:extLst>
          </p:cNvPr>
          <p:cNvGrpSpPr/>
          <p:nvPr/>
        </p:nvGrpSpPr>
        <p:grpSpPr>
          <a:xfrm>
            <a:off x="5239151" y="2142953"/>
            <a:ext cx="6339557" cy="4101323"/>
            <a:chOff x="5280464" y="1857565"/>
            <a:chExt cx="6339557" cy="4101323"/>
          </a:xfrm>
        </p:grpSpPr>
        <p:pic>
          <p:nvPicPr>
            <p:cNvPr id="16" name="Picture 15" descr="A building with trees on the side&#10;&#10;AI-generated content may be incorrect.">
              <a:extLst>
                <a:ext uri="{FF2B5EF4-FFF2-40B4-BE49-F238E27FC236}">
                  <a16:creationId xmlns:a16="http://schemas.microsoft.com/office/drawing/2014/main" id="{6F4DDE2C-1661-15C8-7A24-E7E2142076F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42877" y="1857565"/>
              <a:ext cx="6277144" cy="4062707"/>
            </a:xfrm>
            <a:prstGeom prst="rect">
              <a:avLst/>
            </a:prstGeom>
            <a:ln w="19050">
              <a:solidFill>
                <a:srgbClr val="000000"/>
              </a:solidFill>
            </a:ln>
          </p:spPr>
        </p:pic>
        <p:sp>
          <p:nvSpPr>
            <p:cNvPr id="18" name="Text ">
              <a:extLst>
                <a:ext uri="{FF2B5EF4-FFF2-40B4-BE49-F238E27FC236}">
                  <a16:creationId xmlns:a16="http://schemas.microsoft.com/office/drawing/2014/main" id="{1025EE00-894A-F35E-3F5F-1218D7BD5216}"/>
                </a:ext>
              </a:extLst>
            </p:cNvPr>
            <p:cNvSpPr txBox="1"/>
            <p:nvPr/>
          </p:nvSpPr>
          <p:spPr>
            <a:xfrm>
              <a:off x="5280464" y="5700932"/>
              <a:ext cx="1759354" cy="257956"/>
            </a:xfrm>
            <a:prstGeom prst="rect">
              <a:avLst/>
            </a:prstGeom>
            <a:noFill/>
          </p:spPr>
          <p:txBody>
            <a:bodyPr wrap="square">
              <a:spAutoFit/>
            </a:bodyPr>
            <a:lstStyle/>
            <a:p>
              <a:pPr>
                <a:lnSpc>
                  <a:spcPct val="150000"/>
                </a:lnSpc>
              </a:pPr>
              <a:r>
                <a:rPr lang="en-GB" sz="800" dirty="0">
                  <a:solidFill>
                    <a:schemeClr val="bg1">
                      <a:lumMod val="85000"/>
                    </a:schemeClr>
                  </a:solidFill>
                </a:rPr>
                <a:t>© Historic England Archive DP174531 </a:t>
              </a:r>
            </a:p>
          </p:txBody>
        </p:sp>
      </p:grpSp>
      <p:grpSp>
        <p:nvGrpSpPr>
          <p:cNvPr id="7" name="Group 6" descr="A clipboard showing a close up colour photograph of the doors of the Public Library. ">
            <a:extLst>
              <a:ext uri="{FF2B5EF4-FFF2-40B4-BE49-F238E27FC236}">
                <a16:creationId xmlns:a16="http://schemas.microsoft.com/office/drawing/2014/main" id="{CD51C618-3DE1-BF8D-9B50-D8CEE85FC954}"/>
              </a:ext>
            </a:extLst>
          </p:cNvPr>
          <p:cNvGrpSpPr/>
          <p:nvPr/>
        </p:nvGrpSpPr>
        <p:grpSpPr>
          <a:xfrm>
            <a:off x="5031816" y="1010733"/>
            <a:ext cx="4572000" cy="6845300"/>
            <a:chOff x="5031816" y="1010733"/>
            <a:chExt cx="4572000" cy="6845300"/>
          </a:xfrm>
        </p:grpSpPr>
        <p:pic>
          <p:nvPicPr>
            <p:cNvPr id="22" name="Picture 21" descr="A building with columns and a staircase&#10;&#10;AI-generated content may be incorrect.">
              <a:extLst>
                <a:ext uri="{FF2B5EF4-FFF2-40B4-BE49-F238E27FC236}">
                  <a16:creationId xmlns:a16="http://schemas.microsoft.com/office/drawing/2014/main" id="{959E300A-40B8-10B9-CEB0-8D8D2A6C33C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1540000">
              <a:off x="5031816" y="1010733"/>
              <a:ext cx="4572000" cy="6845300"/>
            </a:xfrm>
            <a:prstGeom prst="rect">
              <a:avLst/>
            </a:prstGeom>
          </p:spPr>
        </p:pic>
        <p:sp>
          <p:nvSpPr>
            <p:cNvPr id="6" name="Text ">
              <a:extLst>
                <a:ext uri="{FF2B5EF4-FFF2-40B4-BE49-F238E27FC236}">
                  <a16:creationId xmlns:a16="http://schemas.microsoft.com/office/drawing/2014/main" id="{E87F6029-3745-CAB4-4425-71EA8315239B}"/>
                </a:ext>
              </a:extLst>
            </p:cNvPr>
            <p:cNvSpPr txBox="1"/>
            <p:nvPr/>
          </p:nvSpPr>
          <p:spPr>
            <a:xfrm rot="-60000">
              <a:off x="5203383" y="1767506"/>
              <a:ext cx="888656" cy="461665"/>
            </a:xfrm>
            <a:prstGeom prst="rect">
              <a:avLst/>
            </a:prstGeom>
            <a:noFill/>
          </p:spPr>
          <p:txBody>
            <a:bodyPr wrap="square">
              <a:spAutoFit/>
            </a:bodyPr>
            <a:lstStyle/>
            <a:p>
              <a:r>
                <a:rPr lang="en-GB" sz="800" dirty="0">
                  <a:solidFill>
                    <a:schemeClr val="bg1">
                      <a:lumMod val="95000"/>
                    </a:schemeClr>
                  </a:solidFill>
                </a:rPr>
                <a:t>© Historic England Archive DP174532</a:t>
              </a:r>
            </a:p>
          </p:txBody>
        </p:sp>
      </p:grpSp>
      <p:pic>
        <p:nvPicPr>
          <p:cNvPr id="20" name="Picture 19" descr="A speech bubble that reads, &#10;&#10;'Can you visit to find out what the Roman numerals above the door are?'&#10;">
            <a:extLst>
              <a:ext uri="{FF2B5EF4-FFF2-40B4-BE49-F238E27FC236}">
                <a16:creationId xmlns:a16="http://schemas.microsoft.com/office/drawing/2014/main" id="{D60B0202-69D8-A890-BF1E-FE26D00AE5F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393811" y="1419068"/>
            <a:ext cx="3405253" cy="1633414"/>
          </a:xfrm>
          <a:prstGeom prst="rect">
            <a:avLst/>
          </a:prstGeom>
        </p:spPr>
      </p:pic>
      <p:pic>
        <p:nvPicPr>
          <p:cNvPr id="4" name="Picture 3" descr="An illustration of a man wearing a high vis jacket, white hard helmet and holding a clipboard. ">
            <a:extLst>
              <a:ext uri="{FF2B5EF4-FFF2-40B4-BE49-F238E27FC236}">
                <a16:creationId xmlns:a16="http://schemas.microsoft.com/office/drawing/2014/main" id="{EDCCE063-614E-805A-29DF-7E05D45F573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313683" y="2033652"/>
            <a:ext cx="1489489" cy="4691889"/>
          </a:xfrm>
          <a:prstGeom prst="rect">
            <a:avLst/>
          </a:prstGeom>
        </p:spPr>
      </p:pic>
      <p:pic>
        <p:nvPicPr>
          <p:cNvPr id="15" name="Logo">
            <a:extLst>
              <a:ext uri="{FF2B5EF4-FFF2-40B4-BE49-F238E27FC236}">
                <a16:creationId xmlns:a16="http://schemas.microsoft.com/office/drawing/2014/main" id="{E013DC6F-7961-71D1-3D72-3D3AB85D88DC}"/>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668000" y="5540188"/>
            <a:ext cx="1523999" cy="1316370"/>
          </a:xfrm>
          <a:prstGeom prst="rect">
            <a:avLst/>
          </a:prstGeom>
        </p:spPr>
      </p:pic>
    </p:spTree>
    <p:extLst>
      <p:ext uri="{BB962C8B-B14F-4D97-AF65-F5344CB8AC3E}">
        <p14:creationId xmlns:p14="http://schemas.microsoft.com/office/powerpoint/2010/main" val="2636509156"/>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par>
                              <p:cTn id="38" fill="hold">
                                <p:stCondLst>
                                  <p:cond delay="500"/>
                                </p:stCondLst>
                                <p:childTnLst>
                                  <p:par>
                                    <p:cTn id="39" presetID="2" presetClass="entr" presetSubtype="4" decel="50000"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1000" fill="hold"/>
                                            <p:tgtEl>
                                              <p:spTgt spid="7"/>
                                            </p:tgtEl>
                                            <p:attrNameLst>
                                              <p:attrName>ppt_x</p:attrName>
                                            </p:attrNameLst>
                                          </p:cBhvr>
                                          <p:tavLst>
                                            <p:tav tm="0">
                                              <p:val>
                                                <p:strVal val="#ppt_x"/>
                                              </p:val>
                                            </p:tav>
                                            <p:tav tm="100000">
                                              <p:val>
                                                <p:strVal val="#ppt_x"/>
                                              </p:val>
                                            </p:tav>
                                          </p:tavLst>
                                        </p:anim>
                                        <p:anim calcmode="lin" valueType="num">
                                          <p:cBhvr additive="base">
                                            <p:cTn id="42"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P spid="2" grpId="0"/>
          <p:bldP spid="5"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par>
                              <p:cTn id="38" fill="hold">
                                <p:stCondLst>
                                  <p:cond delay="500"/>
                                </p:stCondLst>
                                <p:childTnLst>
                                  <p:par>
                                    <p:cTn id="39" presetID="2" presetClass="entr" presetSubtype="4" decel="50000"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1000" fill="hold"/>
                                            <p:tgtEl>
                                              <p:spTgt spid="7"/>
                                            </p:tgtEl>
                                            <p:attrNameLst>
                                              <p:attrName>ppt_x</p:attrName>
                                            </p:attrNameLst>
                                          </p:cBhvr>
                                          <p:tavLst>
                                            <p:tav tm="0">
                                              <p:val>
                                                <p:strVal val="#ppt_x"/>
                                              </p:val>
                                            </p:tav>
                                            <p:tav tm="100000">
                                              <p:val>
                                                <p:strVal val="#ppt_x"/>
                                              </p:val>
                                            </p:tav>
                                          </p:tavLst>
                                        </p:anim>
                                        <p:anim calcmode="lin" valueType="num">
                                          <p:cBhvr additive="base">
                                            <p:cTn id="42"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P spid="2" grpId="0"/>
          <p:bldP spid="5" grpId="0"/>
          <p:bldP spid="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CA35F83-5E99-5BAA-70AF-671A7CF224D3}"/>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87F3865-EAED-DF7A-FEC7-9524C5A512A7}"/>
              </a:ext>
            </a:extLst>
          </p:cNvPr>
          <p:cNvSpPr>
            <a:spLocks noGrp="1"/>
          </p:cNvSpPr>
          <p:nvPr>
            <p:ph type="ctrTitle"/>
          </p:nvPr>
        </p:nvSpPr>
        <p:spPr>
          <a:xfrm>
            <a:off x="1524000" y="-1280448"/>
            <a:ext cx="9144000" cy="921925"/>
          </a:xfrm>
        </p:spPr>
        <p:txBody>
          <a:bodyPr>
            <a:normAutofit/>
          </a:bodyPr>
          <a:lstStyle/>
          <a:p>
            <a:r>
              <a:rPr lang="en-US" dirty="0"/>
              <a:t>Central Fire Station</a:t>
            </a:r>
          </a:p>
        </p:txBody>
      </p:sp>
      <p:sp>
        <p:nvSpPr>
          <p:cNvPr id="21" name="Slide Question">
            <a:extLst>
              <a:ext uri="{FF2B5EF4-FFF2-40B4-BE49-F238E27FC236}">
                <a16:creationId xmlns:a16="http://schemas.microsoft.com/office/drawing/2014/main" id="{048F99A8-0E8F-200D-583C-6BB1ABBE6A2F}"/>
              </a:ext>
            </a:extLst>
          </p:cNvPr>
          <p:cNvSpPr txBox="1"/>
          <p:nvPr/>
        </p:nvSpPr>
        <p:spPr>
          <a:xfrm>
            <a:off x="0" y="-103413"/>
            <a:ext cx="8686800" cy="356123"/>
          </a:xfrm>
          <a:prstGeom prst="rect">
            <a:avLst/>
          </a:prstGeom>
          <a:noFill/>
        </p:spPr>
        <p:txBody>
          <a:bodyPr wrap="square">
            <a:spAutoFit/>
          </a:bodyPr>
          <a:lstStyle/>
          <a:p>
            <a:pPr>
              <a:lnSpc>
                <a:spcPts val="2420"/>
              </a:lnSpc>
            </a:pPr>
            <a:r>
              <a:rPr lang="en-GB" sz="1100" dirty="0">
                <a:solidFill>
                  <a:schemeClr val="bg1"/>
                </a:solidFill>
                <a:effectLst>
                  <a:glow rad="146696">
                    <a:schemeClr val="tx1">
                      <a:alpha val="55000"/>
                    </a:schemeClr>
                  </a:glow>
                </a:effectLst>
                <a:latin typeface="Superclarendon Rg" panose="02000505080000020003" pitchFamily="2" charset="77"/>
              </a:rPr>
              <a:t>What listed buildings are there in Barrow-in-Furness?</a:t>
            </a:r>
          </a:p>
        </p:txBody>
      </p:sp>
      <p:sp>
        <p:nvSpPr>
          <p:cNvPr id="9" name="Title">
            <a:extLst>
              <a:ext uri="{FF2B5EF4-FFF2-40B4-BE49-F238E27FC236}">
                <a16:creationId xmlns:a16="http://schemas.microsoft.com/office/drawing/2014/main" id="{F908DE94-D37A-172F-C057-6D0F23E96C78}"/>
              </a:ext>
            </a:extLst>
          </p:cNvPr>
          <p:cNvSpPr txBox="1">
            <a:spLocks/>
          </p:cNvSpPr>
          <p:nvPr/>
        </p:nvSpPr>
        <p:spPr>
          <a:xfrm>
            <a:off x="496209" y="982468"/>
            <a:ext cx="435036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Central Fire Station</a:t>
            </a:r>
          </a:p>
        </p:txBody>
      </p:sp>
      <p:sp>
        <p:nvSpPr>
          <p:cNvPr id="17" name="Text ">
            <a:extLst>
              <a:ext uri="{FF2B5EF4-FFF2-40B4-BE49-F238E27FC236}">
                <a16:creationId xmlns:a16="http://schemas.microsoft.com/office/drawing/2014/main" id="{DA0AC623-87EF-19F7-CF81-C6272340A9D4}"/>
              </a:ext>
            </a:extLst>
          </p:cNvPr>
          <p:cNvSpPr txBox="1"/>
          <p:nvPr/>
        </p:nvSpPr>
        <p:spPr>
          <a:xfrm>
            <a:off x="477922" y="1734242"/>
            <a:ext cx="3532530"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Barrow’s Central Fire Station was built in 1911 and officially opened on 12th December 1912. </a:t>
            </a:r>
          </a:p>
        </p:txBody>
      </p:sp>
      <p:sp>
        <p:nvSpPr>
          <p:cNvPr id="2" name="Text ">
            <a:extLst>
              <a:ext uri="{FF2B5EF4-FFF2-40B4-BE49-F238E27FC236}">
                <a16:creationId xmlns:a16="http://schemas.microsoft.com/office/drawing/2014/main" id="{928D816E-9582-534A-BC7F-71067D348552}"/>
              </a:ext>
            </a:extLst>
          </p:cNvPr>
          <p:cNvSpPr txBox="1"/>
          <p:nvPr/>
        </p:nvSpPr>
        <p:spPr>
          <a:xfrm>
            <a:off x="477921" y="2766997"/>
            <a:ext cx="3403199"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It was one of the first fire stations in the country designed for motorised fire engines, making it an important part of the town’s history. </a:t>
            </a:r>
          </a:p>
        </p:txBody>
      </p:sp>
      <p:sp>
        <p:nvSpPr>
          <p:cNvPr id="5" name="Text ">
            <a:extLst>
              <a:ext uri="{FF2B5EF4-FFF2-40B4-BE49-F238E27FC236}">
                <a16:creationId xmlns:a16="http://schemas.microsoft.com/office/drawing/2014/main" id="{DB3345FD-6886-C415-CFEF-5B95ED9FE298}"/>
              </a:ext>
            </a:extLst>
          </p:cNvPr>
          <p:cNvSpPr txBox="1"/>
          <p:nvPr/>
        </p:nvSpPr>
        <p:spPr>
          <a:xfrm>
            <a:off x="477921" y="4399916"/>
            <a:ext cx="3534169"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It has grand arched entrances and a tall tower.</a:t>
            </a:r>
          </a:p>
        </p:txBody>
      </p:sp>
      <p:sp>
        <p:nvSpPr>
          <p:cNvPr id="3" name="Text ">
            <a:extLst>
              <a:ext uri="{FF2B5EF4-FFF2-40B4-BE49-F238E27FC236}">
                <a16:creationId xmlns:a16="http://schemas.microsoft.com/office/drawing/2014/main" id="{96C95122-4A46-7B5C-52E6-E23F81D0BF5B}"/>
              </a:ext>
            </a:extLst>
          </p:cNvPr>
          <p:cNvSpPr txBox="1"/>
          <p:nvPr/>
        </p:nvSpPr>
        <p:spPr>
          <a:xfrm>
            <a:off x="477920" y="5132588"/>
            <a:ext cx="3647039"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tower was once used to dry fire hoses, and inside, the fire engines were kept ready for action. </a:t>
            </a:r>
          </a:p>
        </p:txBody>
      </p:sp>
      <p:grpSp>
        <p:nvGrpSpPr>
          <p:cNvPr id="19" name="Group 18" descr="A modern day colour photograph of the Central Fire Station, an ornate red brick building with a large tower. ">
            <a:extLst>
              <a:ext uri="{FF2B5EF4-FFF2-40B4-BE49-F238E27FC236}">
                <a16:creationId xmlns:a16="http://schemas.microsoft.com/office/drawing/2014/main" id="{E29E8089-C489-ED26-1D77-6DEBB4413A95}"/>
              </a:ext>
            </a:extLst>
          </p:cNvPr>
          <p:cNvGrpSpPr/>
          <p:nvPr/>
        </p:nvGrpSpPr>
        <p:grpSpPr>
          <a:xfrm>
            <a:off x="4385090" y="556155"/>
            <a:ext cx="7277539" cy="5737182"/>
            <a:chOff x="4385090" y="556155"/>
            <a:chExt cx="7277539" cy="5737182"/>
          </a:xfrm>
        </p:grpSpPr>
        <p:pic>
          <p:nvPicPr>
            <p:cNvPr id="10" name="Picture 9" descr="A fire station with a tower&#10;&#10;AI-generated content may be incorrect.">
              <a:extLst>
                <a:ext uri="{FF2B5EF4-FFF2-40B4-BE49-F238E27FC236}">
                  <a16:creationId xmlns:a16="http://schemas.microsoft.com/office/drawing/2014/main" id="{868B7634-970B-F6C5-DEE6-DEF882B2BEA0}"/>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385090" y="584983"/>
              <a:ext cx="7116676" cy="5708354"/>
            </a:xfrm>
            <a:prstGeom prst="rect">
              <a:avLst/>
            </a:prstGeom>
            <a:ln w="19050">
              <a:solidFill>
                <a:srgbClr val="000000"/>
              </a:solidFill>
            </a:ln>
          </p:spPr>
        </p:pic>
        <p:sp>
          <p:nvSpPr>
            <p:cNvPr id="12" name="Text ">
              <a:extLst>
                <a:ext uri="{FF2B5EF4-FFF2-40B4-BE49-F238E27FC236}">
                  <a16:creationId xmlns:a16="http://schemas.microsoft.com/office/drawing/2014/main" id="{98768175-90E3-1792-F523-1F3F31FD0751}"/>
                </a:ext>
              </a:extLst>
            </p:cNvPr>
            <p:cNvSpPr txBox="1"/>
            <p:nvPr/>
          </p:nvSpPr>
          <p:spPr>
            <a:xfrm>
              <a:off x="9550400" y="556155"/>
              <a:ext cx="2112229" cy="215444"/>
            </a:xfrm>
            <a:prstGeom prst="rect">
              <a:avLst/>
            </a:prstGeom>
            <a:noFill/>
          </p:spPr>
          <p:txBody>
            <a:bodyPr wrap="square">
              <a:spAutoFit/>
            </a:bodyPr>
            <a:lstStyle/>
            <a:p>
              <a:r>
                <a:rPr lang="en-GB" sz="800" dirty="0">
                  <a:solidFill>
                    <a:schemeClr val="bg1">
                      <a:lumMod val="85000"/>
                    </a:schemeClr>
                  </a:solidFill>
                </a:rPr>
                <a:t>© Historic England Archive IOE01/02861/26</a:t>
              </a:r>
            </a:p>
          </p:txBody>
        </p:sp>
      </p:grpSp>
      <p:pic>
        <p:nvPicPr>
          <p:cNvPr id="4" name="Picture 3" descr="An illustration of a man wearing a high vis jacket, white hard helmet and holding a clipboard. ">
            <a:extLst>
              <a:ext uri="{FF2B5EF4-FFF2-40B4-BE49-F238E27FC236}">
                <a16:creationId xmlns:a16="http://schemas.microsoft.com/office/drawing/2014/main" id="{A3FC6C45-5795-016B-3F6E-9424062CA4F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13683" y="2033652"/>
            <a:ext cx="1489489" cy="4691889"/>
          </a:xfrm>
          <a:prstGeom prst="rect">
            <a:avLst/>
          </a:prstGeom>
        </p:spPr>
      </p:pic>
      <p:pic>
        <p:nvPicPr>
          <p:cNvPr id="15" name="Logo">
            <a:extLst>
              <a:ext uri="{FF2B5EF4-FFF2-40B4-BE49-F238E27FC236}">
                <a16:creationId xmlns:a16="http://schemas.microsoft.com/office/drawing/2014/main" id="{D4172CC0-6951-3B8C-A4F8-1BF0A256FC2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40188"/>
            <a:ext cx="1523999" cy="1316370"/>
          </a:xfrm>
          <a:prstGeom prst="rect">
            <a:avLst/>
          </a:prstGeom>
        </p:spPr>
      </p:pic>
    </p:spTree>
    <p:extLst>
      <p:ext uri="{BB962C8B-B14F-4D97-AF65-F5344CB8AC3E}">
        <p14:creationId xmlns:p14="http://schemas.microsoft.com/office/powerpoint/2010/main" val="14507197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xEl>
                                              <p:pRg st="0" end="0"/>
                                            </p:txEl>
                                          </p:spTgt>
                                        </p:tgtEl>
                                        <p:attrNameLst>
                                          <p:attrName>style.visibility</p:attrName>
                                        </p:attrNameLst>
                                      </p:cBhvr>
                                      <p:to>
                                        <p:strVal val="visible"/>
                                      </p:to>
                                    </p:set>
                                    <p:animEffect transition="in" filter="fade">
                                      <p:cBhvr>
                                        <p:cTn id="15" dur="500"/>
                                        <p:tgtEl>
                                          <p:spTgt spid="17">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fade">
                                      <p:cBhvr>
                                        <p:cTn id="19" dur="500"/>
                                        <p:tgtEl>
                                          <p:spTgt spid="2">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500"/>
                                        <p:tgtEl>
                                          <p:spTgt spid="5">
                                            <p:txEl>
                                              <p:pRg st="0" end="0"/>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fade">
                                      <p:cBhvr>
                                        <p:cTn id="2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build="allAtOnce"/>
      <p:bldP spid="2" grpId="0" build="allAtOnce"/>
      <p:bldP spid="5" grpId="0" build="allAtOnce"/>
      <p:bldP spid="3"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D08441F-E267-3F5D-7A08-E288AFC192FF}"/>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B442C8F-186C-0926-919B-9D94E101F7A5}"/>
              </a:ext>
            </a:extLst>
          </p:cNvPr>
          <p:cNvSpPr>
            <a:spLocks noGrp="1"/>
          </p:cNvSpPr>
          <p:nvPr>
            <p:ph type="ctrTitle"/>
          </p:nvPr>
        </p:nvSpPr>
        <p:spPr>
          <a:xfrm>
            <a:off x="1524000" y="-1280448"/>
            <a:ext cx="9144000" cy="921925"/>
          </a:xfrm>
        </p:spPr>
        <p:txBody>
          <a:bodyPr>
            <a:normAutofit/>
          </a:bodyPr>
          <a:lstStyle/>
          <a:p>
            <a:r>
              <a:rPr lang="en-US" dirty="0"/>
              <a:t>Steamer Street Tenements</a:t>
            </a:r>
          </a:p>
        </p:txBody>
      </p:sp>
      <p:sp>
        <p:nvSpPr>
          <p:cNvPr id="18" name="Slide Question">
            <a:extLst>
              <a:ext uri="{FF2B5EF4-FFF2-40B4-BE49-F238E27FC236}">
                <a16:creationId xmlns:a16="http://schemas.microsoft.com/office/drawing/2014/main" id="{D98E8C53-CEA1-4E9E-AA54-A5117ABEF866}"/>
              </a:ext>
            </a:extLst>
          </p:cNvPr>
          <p:cNvSpPr txBox="1"/>
          <p:nvPr/>
        </p:nvSpPr>
        <p:spPr>
          <a:xfrm>
            <a:off x="0" y="-103413"/>
            <a:ext cx="8686800" cy="356123"/>
          </a:xfrm>
          <a:prstGeom prst="rect">
            <a:avLst/>
          </a:prstGeom>
          <a:noFill/>
        </p:spPr>
        <p:txBody>
          <a:bodyPr wrap="square">
            <a:spAutoFit/>
          </a:bodyPr>
          <a:lstStyle/>
          <a:p>
            <a:pPr>
              <a:lnSpc>
                <a:spcPts val="2420"/>
              </a:lnSpc>
            </a:pPr>
            <a:r>
              <a:rPr lang="en-GB" sz="1100" dirty="0">
                <a:solidFill>
                  <a:schemeClr val="bg1"/>
                </a:solidFill>
                <a:effectLst>
                  <a:glow rad="146696">
                    <a:schemeClr val="tx1">
                      <a:alpha val="55000"/>
                    </a:schemeClr>
                  </a:glow>
                </a:effectLst>
                <a:latin typeface="Superclarendon Rg" panose="02000505080000020003" pitchFamily="2" charset="77"/>
              </a:rPr>
              <a:t>What listed buildings are there in Barrow-in-Furness?</a:t>
            </a:r>
          </a:p>
        </p:txBody>
      </p:sp>
      <p:grpSp>
        <p:nvGrpSpPr>
          <p:cNvPr id="16" name="Group 15" descr="A modern day colour photograph of the Steamer Street Tenements, a four story red brick building. ">
            <a:extLst>
              <a:ext uri="{FF2B5EF4-FFF2-40B4-BE49-F238E27FC236}">
                <a16:creationId xmlns:a16="http://schemas.microsoft.com/office/drawing/2014/main" id="{AF663B7D-2176-3DF5-544B-D23DBEFF7049}"/>
              </a:ext>
            </a:extLst>
          </p:cNvPr>
          <p:cNvGrpSpPr/>
          <p:nvPr/>
        </p:nvGrpSpPr>
        <p:grpSpPr>
          <a:xfrm>
            <a:off x="581868" y="463920"/>
            <a:ext cx="4091733" cy="5997206"/>
            <a:chOff x="581868" y="463920"/>
            <a:chExt cx="4091733" cy="5997206"/>
          </a:xfrm>
        </p:grpSpPr>
        <p:pic>
          <p:nvPicPr>
            <p:cNvPr id="7" name="Picture 6" descr="A brick building with stairs and stairs&#10;&#10;AI-generated content may be incorrect.">
              <a:extLst>
                <a:ext uri="{FF2B5EF4-FFF2-40B4-BE49-F238E27FC236}">
                  <a16:creationId xmlns:a16="http://schemas.microsoft.com/office/drawing/2014/main" id="{1E6BCB1B-2D68-18CD-DEAB-192E92DFCAC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1868" y="463920"/>
              <a:ext cx="4030772" cy="5947040"/>
            </a:xfrm>
            <a:prstGeom prst="rect">
              <a:avLst/>
            </a:prstGeom>
            <a:ln w="19050">
              <a:solidFill>
                <a:srgbClr val="000000"/>
              </a:solidFill>
            </a:ln>
          </p:spPr>
        </p:pic>
        <p:sp>
          <p:nvSpPr>
            <p:cNvPr id="13" name="Text ">
              <a:extLst>
                <a:ext uri="{FF2B5EF4-FFF2-40B4-BE49-F238E27FC236}">
                  <a16:creationId xmlns:a16="http://schemas.microsoft.com/office/drawing/2014/main" id="{9686F608-E03E-CBD2-1DFF-ABE0708C356A}"/>
                </a:ext>
              </a:extLst>
            </p:cNvPr>
            <p:cNvSpPr txBox="1"/>
            <p:nvPr/>
          </p:nvSpPr>
          <p:spPr>
            <a:xfrm>
              <a:off x="2936429" y="6245682"/>
              <a:ext cx="1737172" cy="215444"/>
            </a:xfrm>
            <a:prstGeom prst="rect">
              <a:avLst/>
            </a:prstGeom>
            <a:noFill/>
          </p:spPr>
          <p:txBody>
            <a:bodyPr wrap="square">
              <a:spAutoFit/>
            </a:bodyPr>
            <a:lstStyle/>
            <a:p>
              <a:r>
                <a:rPr lang="en-GB" sz="800" dirty="0">
                  <a:solidFill>
                    <a:schemeClr val="bg1"/>
                  </a:solidFill>
                </a:rPr>
                <a:t>© Historic England Archive DP347768</a:t>
              </a:r>
            </a:p>
          </p:txBody>
        </p:sp>
      </p:grpSp>
      <p:sp>
        <p:nvSpPr>
          <p:cNvPr id="9" name="Title">
            <a:extLst>
              <a:ext uri="{FF2B5EF4-FFF2-40B4-BE49-F238E27FC236}">
                <a16:creationId xmlns:a16="http://schemas.microsoft.com/office/drawing/2014/main" id="{EEB7600A-6F56-CED1-1360-6D036896BDF0}"/>
              </a:ext>
            </a:extLst>
          </p:cNvPr>
          <p:cNvSpPr txBox="1">
            <a:spLocks/>
          </p:cNvSpPr>
          <p:nvPr/>
        </p:nvSpPr>
        <p:spPr>
          <a:xfrm>
            <a:off x="4886097" y="982468"/>
            <a:ext cx="526451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Steamer Street Tenements</a:t>
            </a:r>
          </a:p>
        </p:txBody>
      </p:sp>
      <p:sp>
        <p:nvSpPr>
          <p:cNvPr id="17" name="Text ">
            <a:extLst>
              <a:ext uri="{FF2B5EF4-FFF2-40B4-BE49-F238E27FC236}">
                <a16:creationId xmlns:a16="http://schemas.microsoft.com/office/drawing/2014/main" id="{7D2A6ED7-9EC1-575B-7E8E-DE538BE3E7A5}"/>
              </a:ext>
            </a:extLst>
          </p:cNvPr>
          <p:cNvSpPr txBox="1"/>
          <p:nvPr/>
        </p:nvSpPr>
        <p:spPr>
          <a:xfrm>
            <a:off x="4867811" y="1750705"/>
            <a:ext cx="5618078"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tenement blocks on Steamer Street were built between 1881 and 1884 to house workers from the Barrow Iron Shipbuilding Company.</a:t>
            </a:r>
          </a:p>
        </p:txBody>
      </p:sp>
      <p:sp>
        <p:nvSpPr>
          <p:cNvPr id="2" name="Text ">
            <a:extLst>
              <a:ext uri="{FF2B5EF4-FFF2-40B4-BE49-F238E27FC236}">
                <a16:creationId xmlns:a16="http://schemas.microsoft.com/office/drawing/2014/main" id="{EE40B137-FA1E-F0A6-D38D-9B0BBBA635E3}"/>
              </a:ext>
            </a:extLst>
          </p:cNvPr>
          <p:cNvSpPr txBox="1"/>
          <p:nvPr/>
        </p:nvSpPr>
        <p:spPr>
          <a:xfrm>
            <a:off x="4867811" y="2777972"/>
            <a:ext cx="5412392"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They are a rare example of this type of housing in England. The large red brick building has four storeys and was carefully planned to provide homes for many families. </a:t>
            </a:r>
          </a:p>
        </p:txBody>
      </p:sp>
      <p:sp>
        <p:nvSpPr>
          <p:cNvPr id="5" name="Text ">
            <a:extLst>
              <a:ext uri="{FF2B5EF4-FFF2-40B4-BE49-F238E27FC236}">
                <a16:creationId xmlns:a16="http://schemas.microsoft.com/office/drawing/2014/main" id="{F53E1FF4-1F7E-B749-D6DD-A2AF348D169A}"/>
              </a:ext>
            </a:extLst>
          </p:cNvPr>
          <p:cNvSpPr txBox="1"/>
          <p:nvPr/>
        </p:nvSpPr>
        <p:spPr>
          <a:xfrm>
            <a:off x="4867810" y="4105321"/>
            <a:ext cx="5620685"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windows, balconies, and shop spaces on the ground floor give a glimpse into what life was like for shipyard workers over 100 years ago.</a:t>
            </a:r>
          </a:p>
        </p:txBody>
      </p:sp>
      <p:sp>
        <p:nvSpPr>
          <p:cNvPr id="3" name="Text ">
            <a:extLst>
              <a:ext uri="{FF2B5EF4-FFF2-40B4-BE49-F238E27FC236}">
                <a16:creationId xmlns:a16="http://schemas.microsoft.com/office/drawing/2014/main" id="{EE3DE9DE-AE83-9270-6DF6-E2372E4C03D6}"/>
              </a:ext>
            </a:extLst>
          </p:cNvPr>
          <p:cNvSpPr txBox="1"/>
          <p:nvPr/>
        </p:nvSpPr>
        <p:spPr>
          <a:xfrm>
            <a:off x="4867809" y="5132588"/>
            <a:ext cx="5800191"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These tenements and others like them are an important reminder of Barrow’s industrial past and how the town grew to support its shipbuilding industry.</a:t>
            </a:r>
          </a:p>
        </p:txBody>
      </p:sp>
      <p:pic>
        <p:nvPicPr>
          <p:cNvPr id="4" name="Picture 3" descr="An illustration of a man wearing a high vis jacket, white hard helmet and holding a clipboard. &#10;">
            <a:extLst>
              <a:ext uri="{FF2B5EF4-FFF2-40B4-BE49-F238E27FC236}">
                <a16:creationId xmlns:a16="http://schemas.microsoft.com/office/drawing/2014/main" id="{9C8B815B-CFD0-8153-9F93-EFD2BABAF9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13683" y="2033652"/>
            <a:ext cx="1489489" cy="4691889"/>
          </a:xfrm>
          <a:prstGeom prst="rect">
            <a:avLst/>
          </a:prstGeom>
        </p:spPr>
      </p:pic>
      <p:pic>
        <p:nvPicPr>
          <p:cNvPr id="15" name="Logo">
            <a:extLst>
              <a:ext uri="{FF2B5EF4-FFF2-40B4-BE49-F238E27FC236}">
                <a16:creationId xmlns:a16="http://schemas.microsoft.com/office/drawing/2014/main" id="{846BD066-BAD3-E0EF-4325-6C2FDB63EB8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40188"/>
            <a:ext cx="1523999" cy="1316370"/>
          </a:xfrm>
          <a:prstGeom prst="rect">
            <a:avLst/>
          </a:prstGeom>
        </p:spPr>
      </p:pic>
    </p:spTree>
    <p:extLst>
      <p:ext uri="{BB962C8B-B14F-4D97-AF65-F5344CB8AC3E}">
        <p14:creationId xmlns:p14="http://schemas.microsoft.com/office/powerpoint/2010/main" val="30543348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P spid="2" grpId="0"/>
      <p:bldP spid="5"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15023CD-F3DC-2DA8-2F6E-F7F355360A62}"/>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6097EEF4-9B4A-8C30-3CE5-EF34BEA0B60D}"/>
              </a:ext>
            </a:extLst>
          </p:cNvPr>
          <p:cNvSpPr>
            <a:spLocks noGrp="1"/>
          </p:cNvSpPr>
          <p:nvPr>
            <p:ph type="ctrTitle"/>
          </p:nvPr>
        </p:nvSpPr>
        <p:spPr>
          <a:xfrm>
            <a:off x="1524000" y="-1280448"/>
            <a:ext cx="9144000" cy="921925"/>
          </a:xfrm>
        </p:spPr>
        <p:txBody>
          <a:bodyPr>
            <a:normAutofit/>
          </a:bodyPr>
          <a:lstStyle/>
          <a:p>
            <a:r>
              <a:rPr lang="en-US" dirty="0"/>
              <a:t>Memorial to James Gall</a:t>
            </a:r>
          </a:p>
        </p:txBody>
      </p:sp>
      <p:sp>
        <p:nvSpPr>
          <p:cNvPr id="23" name="Slide Question">
            <a:extLst>
              <a:ext uri="{FF2B5EF4-FFF2-40B4-BE49-F238E27FC236}">
                <a16:creationId xmlns:a16="http://schemas.microsoft.com/office/drawing/2014/main" id="{0D8C78E3-5DCC-8143-9CE7-F0E78FD17B90}"/>
              </a:ext>
            </a:extLst>
          </p:cNvPr>
          <p:cNvSpPr txBox="1"/>
          <p:nvPr/>
        </p:nvSpPr>
        <p:spPr>
          <a:xfrm>
            <a:off x="0" y="-103413"/>
            <a:ext cx="8686800" cy="356123"/>
          </a:xfrm>
          <a:prstGeom prst="rect">
            <a:avLst/>
          </a:prstGeom>
          <a:noFill/>
        </p:spPr>
        <p:txBody>
          <a:bodyPr wrap="square">
            <a:spAutoFit/>
          </a:bodyPr>
          <a:lstStyle/>
          <a:p>
            <a:pPr>
              <a:lnSpc>
                <a:spcPts val="2420"/>
              </a:lnSpc>
            </a:pPr>
            <a:r>
              <a:rPr lang="en-GB" sz="1100" dirty="0">
                <a:solidFill>
                  <a:schemeClr val="bg1"/>
                </a:solidFill>
                <a:effectLst>
                  <a:glow rad="146696">
                    <a:schemeClr val="tx1">
                      <a:alpha val="55000"/>
                    </a:schemeClr>
                  </a:glow>
                </a:effectLst>
                <a:latin typeface="Superclarendon Rg" panose="02000505080000020003" pitchFamily="2" charset="77"/>
              </a:rPr>
              <a:t>What listed buildings are there in Barrow-in-Furness?</a:t>
            </a:r>
          </a:p>
        </p:txBody>
      </p:sp>
      <p:sp>
        <p:nvSpPr>
          <p:cNvPr id="9" name="Title">
            <a:extLst>
              <a:ext uri="{FF2B5EF4-FFF2-40B4-BE49-F238E27FC236}">
                <a16:creationId xmlns:a16="http://schemas.microsoft.com/office/drawing/2014/main" id="{0AB180A2-A1E3-FA14-0D2F-916C1D195F39}"/>
              </a:ext>
            </a:extLst>
          </p:cNvPr>
          <p:cNvSpPr txBox="1">
            <a:spLocks/>
          </p:cNvSpPr>
          <p:nvPr/>
        </p:nvSpPr>
        <p:spPr>
          <a:xfrm>
            <a:off x="561027" y="467862"/>
            <a:ext cx="7011263"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Memorial to James Gall</a:t>
            </a:r>
          </a:p>
        </p:txBody>
      </p:sp>
      <p:sp>
        <p:nvSpPr>
          <p:cNvPr id="17" name="Text ">
            <a:extLst>
              <a:ext uri="{FF2B5EF4-FFF2-40B4-BE49-F238E27FC236}">
                <a16:creationId xmlns:a16="http://schemas.microsoft.com/office/drawing/2014/main" id="{00268C9A-ABE3-A19B-2095-CD61E8B630E7}"/>
              </a:ext>
            </a:extLst>
          </p:cNvPr>
          <p:cNvSpPr txBox="1"/>
          <p:nvPr/>
        </p:nvSpPr>
        <p:spPr>
          <a:xfrm>
            <a:off x="510229" y="1313825"/>
            <a:ext cx="5128571"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This is a memorial to James Gall who was the last survivor of the SS Forfarshire shipwreck in 1838. It is in Barrow Municipal Cemetery.</a:t>
            </a:r>
          </a:p>
        </p:txBody>
      </p:sp>
      <p:sp>
        <p:nvSpPr>
          <p:cNvPr id="2" name="Text ">
            <a:extLst>
              <a:ext uri="{FF2B5EF4-FFF2-40B4-BE49-F238E27FC236}">
                <a16:creationId xmlns:a16="http://schemas.microsoft.com/office/drawing/2014/main" id="{0BB3D1D2-51C3-9824-D28B-07DD516C975A}"/>
              </a:ext>
            </a:extLst>
          </p:cNvPr>
          <p:cNvSpPr txBox="1"/>
          <p:nvPr/>
        </p:nvSpPr>
        <p:spPr>
          <a:xfrm>
            <a:off x="510229" y="2341092"/>
            <a:ext cx="5401944"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He was rescued by Grace Darling, the lighthouse keeper’s daughter who became famous for her bravery in helping to rescue 9 people, including James.</a:t>
            </a:r>
          </a:p>
        </p:txBody>
      </p:sp>
      <p:sp>
        <p:nvSpPr>
          <p:cNvPr id="5" name="Text ">
            <a:extLst>
              <a:ext uri="{FF2B5EF4-FFF2-40B4-BE49-F238E27FC236}">
                <a16:creationId xmlns:a16="http://schemas.microsoft.com/office/drawing/2014/main" id="{87F7DF42-D5B1-3D05-2E0A-232EB6842E1D}"/>
              </a:ext>
            </a:extLst>
          </p:cNvPr>
          <p:cNvSpPr txBox="1"/>
          <p:nvPr/>
        </p:nvSpPr>
        <p:spPr>
          <a:xfrm>
            <a:off x="510228" y="3437873"/>
            <a:ext cx="5620685" cy="36740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plaque on the memorial reads:</a:t>
            </a:r>
          </a:p>
        </p:txBody>
      </p:sp>
      <p:pic>
        <p:nvPicPr>
          <p:cNvPr id="8" name="Picture 7" descr="A piece of paper, which reads, &#10;&#10;&quot;Erected by public subscription in memory of James Gall, one of the crew of the 'Forfarshire' [died 25 December 1888] and to commemorate the heroism of Grace Darling in rescuing nine men from the wreck of that unfortunate vessel AD 1838.&quot;">
            <a:extLst>
              <a:ext uri="{FF2B5EF4-FFF2-40B4-BE49-F238E27FC236}">
                <a16:creationId xmlns:a16="http://schemas.microsoft.com/office/drawing/2014/main" id="{890B86AB-662D-DD41-723B-E1B9AF6C530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6185" y="3924329"/>
            <a:ext cx="5407169" cy="2178038"/>
          </a:xfrm>
          <a:prstGeom prst="rect">
            <a:avLst/>
          </a:prstGeom>
        </p:spPr>
      </p:pic>
      <p:grpSp>
        <p:nvGrpSpPr>
          <p:cNvPr id="21" name="Group 20" descr="A modern day colour photograph of the memorial to James Gall. A Stone base with a plaque on it, topped by a large statue of a lighthouse. ">
            <a:extLst>
              <a:ext uri="{FF2B5EF4-FFF2-40B4-BE49-F238E27FC236}">
                <a16:creationId xmlns:a16="http://schemas.microsoft.com/office/drawing/2014/main" id="{57899799-D431-9CA8-FD1A-60CBE5C0EEF8}"/>
              </a:ext>
            </a:extLst>
          </p:cNvPr>
          <p:cNvGrpSpPr/>
          <p:nvPr/>
        </p:nvGrpSpPr>
        <p:grpSpPr>
          <a:xfrm>
            <a:off x="7731759" y="499541"/>
            <a:ext cx="3964992" cy="5875085"/>
            <a:chOff x="7731759" y="499541"/>
            <a:chExt cx="3964992" cy="5875085"/>
          </a:xfrm>
        </p:grpSpPr>
        <p:pic>
          <p:nvPicPr>
            <p:cNvPr id="16" name="Picture 15" descr="A monument in a cemetery&#10;&#10;AI-generated content may be incorrect.">
              <a:extLst>
                <a:ext uri="{FF2B5EF4-FFF2-40B4-BE49-F238E27FC236}">
                  <a16:creationId xmlns:a16="http://schemas.microsoft.com/office/drawing/2014/main" id="{70505618-B5E9-B525-E736-3FFDA4ADE91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31759" y="525809"/>
              <a:ext cx="3899211" cy="5848817"/>
            </a:xfrm>
            <a:prstGeom prst="rect">
              <a:avLst/>
            </a:prstGeom>
            <a:ln w="19050">
              <a:solidFill>
                <a:srgbClr val="000000"/>
              </a:solidFill>
            </a:ln>
          </p:spPr>
        </p:pic>
        <p:sp>
          <p:nvSpPr>
            <p:cNvPr id="19" name="Text ">
              <a:extLst>
                <a:ext uri="{FF2B5EF4-FFF2-40B4-BE49-F238E27FC236}">
                  <a16:creationId xmlns:a16="http://schemas.microsoft.com/office/drawing/2014/main" id="{90AA557D-F473-FC77-02EE-9B094320CF15}"/>
                </a:ext>
              </a:extLst>
            </p:cNvPr>
            <p:cNvSpPr txBox="1"/>
            <p:nvPr/>
          </p:nvSpPr>
          <p:spPr>
            <a:xfrm>
              <a:off x="9959579" y="499541"/>
              <a:ext cx="1737172" cy="215444"/>
            </a:xfrm>
            <a:prstGeom prst="rect">
              <a:avLst/>
            </a:prstGeom>
            <a:noFill/>
          </p:spPr>
          <p:txBody>
            <a:bodyPr wrap="square">
              <a:spAutoFit/>
            </a:bodyPr>
            <a:lstStyle/>
            <a:p>
              <a:r>
                <a:rPr lang="en-GB" sz="800" dirty="0">
                  <a:solidFill>
                    <a:schemeClr val="bg1">
                      <a:lumMod val="85000"/>
                    </a:schemeClr>
                  </a:solidFill>
                </a:rPr>
                <a:t>© Historic England Archive DP486042 </a:t>
              </a:r>
            </a:p>
          </p:txBody>
        </p:sp>
      </p:grpSp>
      <p:grpSp>
        <p:nvGrpSpPr>
          <p:cNvPr id="22" name="Group 21" descr="A clipboard showing a close up photograph of the writing on the plaque. ">
            <a:extLst>
              <a:ext uri="{FF2B5EF4-FFF2-40B4-BE49-F238E27FC236}">
                <a16:creationId xmlns:a16="http://schemas.microsoft.com/office/drawing/2014/main" id="{EA205DEB-6196-5AE6-1920-98DBECE08AD1}"/>
              </a:ext>
            </a:extLst>
          </p:cNvPr>
          <p:cNvGrpSpPr/>
          <p:nvPr/>
        </p:nvGrpSpPr>
        <p:grpSpPr>
          <a:xfrm>
            <a:off x="5737712" y="617423"/>
            <a:ext cx="6014660" cy="8954409"/>
            <a:chOff x="5788512" y="617423"/>
            <a:chExt cx="6014660" cy="8954409"/>
          </a:xfrm>
        </p:grpSpPr>
        <p:pic>
          <p:nvPicPr>
            <p:cNvPr id="18" name="Picture 17" descr="A stone monument with text on it&#10;&#10;AI-generated content may be incorrect.">
              <a:extLst>
                <a:ext uri="{FF2B5EF4-FFF2-40B4-BE49-F238E27FC236}">
                  <a16:creationId xmlns:a16="http://schemas.microsoft.com/office/drawing/2014/main" id="{C143287D-635F-41C0-CDB4-9EBD21E6DE8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88512" y="617423"/>
              <a:ext cx="6014660" cy="8954409"/>
            </a:xfrm>
            <a:prstGeom prst="rect">
              <a:avLst/>
            </a:prstGeom>
          </p:spPr>
        </p:pic>
        <p:sp>
          <p:nvSpPr>
            <p:cNvPr id="20" name="Text ">
              <a:extLst>
                <a:ext uri="{FF2B5EF4-FFF2-40B4-BE49-F238E27FC236}">
                  <a16:creationId xmlns:a16="http://schemas.microsoft.com/office/drawing/2014/main" id="{F04E99D8-C80D-EE5B-C0BE-9A65DF3EF8B7}"/>
                </a:ext>
              </a:extLst>
            </p:cNvPr>
            <p:cNvSpPr txBox="1"/>
            <p:nvPr/>
          </p:nvSpPr>
          <p:spPr>
            <a:xfrm>
              <a:off x="5962769" y="6511366"/>
              <a:ext cx="1737172" cy="215444"/>
            </a:xfrm>
            <a:prstGeom prst="rect">
              <a:avLst/>
            </a:prstGeom>
            <a:noFill/>
          </p:spPr>
          <p:txBody>
            <a:bodyPr wrap="square">
              <a:spAutoFit/>
            </a:bodyPr>
            <a:lstStyle/>
            <a:p>
              <a:r>
                <a:rPr lang="en-GB" sz="800" dirty="0">
                  <a:solidFill>
                    <a:schemeClr val="tx1">
                      <a:lumMod val="50000"/>
                      <a:lumOff val="50000"/>
                    </a:schemeClr>
                  </a:solidFill>
                </a:rPr>
                <a:t>© Historic England Archive DP486044</a:t>
              </a:r>
            </a:p>
          </p:txBody>
        </p:sp>
      </p:grpSp>
      <p:pic>
        <p:nvPicPr>
          <p:cNvPr id="4" name="Picture 3" descr="An illustration of a man wearing a high vis jacket, white hard helmet and holding a clipboard. ">
            <a:extLst>
              <a:ext uri="{FF2B5EF4-FFF2-40B4-BE49-F238E27FC236}">
                <a16:creationId xmlns:a16="http://schemas.microsoft.com/office/drawing/2014/main" id="{7476C077-2E8C-8333-76A8-AF9AB75CEE9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313683" y="2033652"/>
            <a:ext cx="1489489" cy="4691889"/>
          </a:xfrm>
          <a:prstGeom prst="rect">
            <a:avLst/>
          </a:prstGeom>
        </p:spPr>
      </p:pic>
      <p:pic>
        <p:nvPicPr>
          <p:cNvPr id="24" name="Logo">
            <a:extLst>
              <a:ext uri="{FF2B5EF4-FFF2-40B4-BE49-F238E27FC236}">
                <a16:creationId xmlns:a16="http://schemas.microsoft.com/office/drawing/2014/main" id="{A69A2FE5-FD76-000C-B924-F8EA86186F5E}"/>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668000" y="5540188"/>
            <a:ext cx="1523999" cy="1316370"/>
          </a:xfrm>
          <a:prstGeom prst="rect">
            <a:avLst/>
          </a:prstGeom>
        </p:spPr>
      </p:pic>
    </p:spTree>
    <p:extLst>
      <p:ext uri="{BB962C8B-B14F-4D97-AF65-F5344CB8AC3E}">
        <p14:creationId xmlns:p14="http://schemas.microsoft.com/office/powerpoint/2010/main" val="40724056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500"/>
                            </p:stCondLst>
                            <p:childTnLst>
                              <p:par>
                                <p:cTn id="26" presetID="2" presetClass="entr" presetSubtype="4" decel="50000"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1000" fill="hold"/>
                                        <p:tgtEl>
                                          <p:spTgt spid="22"/>
                                        </p:tgtEl>
                                        <p:attrNameLst>
                                          <p:attrName>ppt_x</p:attrName>
                                        </p:attrNameLst>
                                      </p:cBhvr>
                                      <p:tavLst>
                                        <p:tav tm="0">
                                          <p:val>
                                            <p:strVal val="#ppt_x"/>
                                          </p:val>
                                        </p:tav>
                                        <p:tav tm="100000">
                                          <p:val>
                                            <p:strVal val="#ppt_x"/>
                                          </p:val>
                                        </p:tav>
                                      </p:tavLst>
                                    </p:anim>
                                    <p:anim calcmode="lin" valueType="num">
                                      <p:cBhvr additive="base">
                                        <p:cTn id="29" dur="1000" fill="hold"/>
                                        <p:tgtEl>
                                          <p:spTgt spid="22"/>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2" presetClass="entr" presetSubtype="4" decel="5000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1000" fill="hold"/>
                                        <p:tgtEl>
                                          <p:spTgt spid="8"/>
                                        </p:tgtEl>
                                        <p:attrNameLst>
                                          <p:attrName>ppt_x</p:attrName>
                                        </p:attrNameLst>
                                      </p:cBhvr>
                                      <p:tavLst>
                                        <p:tav tm="0">
                                          <p:val>
                                            <p:strVal val="#ppt_x"/>
                                          </p:val>
                                        </p:tav>
                                        <p:tav tm="100000">
                                          <p:val>
                                            <p:strVal val="#ppt_x"/>
                                          </p:val>
                                        </p:tav>
                                      </p:tavLst>
                                    </p:anim>
                                    <p:anim calcmode="lin" valueType="num">
                                      <p:cBhvr additive="base">
                                        <p:cTn id="34"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P spid="2"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AB4FF2A-FD99-CFFC-421C-26CBD8181F44}"/>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DF50D7B1-3215-58FC-B947-902B9ED247E2}"/>
              </a:ext>
            </a:extLst>
          </p:cNvPr>
          <p:cNvSpPr>
            <a:spLocks noGrp="1"/>
          </p:cNvSpPr>
          <p:nvPr>
            <p:ph type="ctrTitle"/>
          </p:nvPr>
        </p:nvSpPr>
        <p:spPr>
          <a:xfrm>
            <a:off x="1524000" y="-1280448"/>
            <a:ext cx="9144000" cy="921925"/>
          </a:xfrm>
        </p:spPr>
        <p:txBody>
          <a:bodyPr>
            <a:normAutofit fontScale="90000"/>
          </a:bodyPr>
          <a:lstStyle/>
          <a:p>
            <a:r>
              <a:rPr lang="en-US" dirty="0"/>
              <a:t>How does a structure become listed?</a:t>
            </a:r>
          </a:p>
        </p:txBody>
      </p:sp>
      <p:sp>
        <p:nvSpPr>
          <p:cNvPr id="11" name="Slide Question">
            <a:extLst>
              <a:ext uri="{FF2B5EF4-FFF2-40B4-BE49-F238E27FC236}">
                <a16:creationId xmlns:a16="http://schemas.microsoft.com/office/drawing/2014/main" id="{0DFEB18D-4B8D-9971-70C9-0A8D5379B71F}"/>
              </a:ext>
            </a:extLst>
          </p:cNvPr>
          <p:cNvSpPr txBox="1"/>
          <p:nvPr/>
        </p:nvSpPr>
        <p:spPr>
          <a:xfrm>
            <a:off x="0" y="-103413"/>
            <a:ext cx="8686800" cy="356123"/>
          </a:xfrm>
          <a:prstGeom prst="rect">
            <a:avLst/>
          </a:prstGeom>
          <a:noFill/>
        </p:spPr>
        <p:txBody>
          <a:bodyPr wrap="square">
            <a:spAutoFit/>
          </a:bodyPr>
          <a:lstStyle/>
          <a:p>
            <a:pPr>
              <a:lnSpc>
                <a:spcPts val="2420"/>
              </a:lnSpc>
            </a:pPr>
            <a:r>
              <a:rPr lang="en-GB" sz="1100" dirty="0">
                <a:solidFill>
                  <a:schemeClr val="bg1"/>
                </a:solidFill>
                <a:effectLst>
                  <a:glow rad="146696">
                    <a:schemeClr val="tx1">
                      <a:alpha val="55000"/>
                    </a:schemeClr>
                  </a:glow>
                </a:effectLst>
                <a:latin typeface="Superclarendon Rg" panose="02000505080000020003" pitchFamily="2" charset="77"/>
              </a:rPr>
              <a:t>Why are buildings listed?</a:t>
            </a:r>
          </a:p>
        </p:txBody>
      </p:sp>
      <p:sp>
        <p:nvSpPr>
          <p:cNvPr id="9" name="Title">
            <a:extLst>
              <a:ext uri="{FF2B5EF4-FFF2-40B4-BE49-F238E27FC236}">
                <a16:creationId xmlns:a16="http://schemas.microsoft.com/office/drawing/2014/main" id="{A8945484-4BEC-BABE-DC2D-9373578FAF17}"/>
              </a:ext>
            </a:extLst>
          </p:cNvPr>
          <p:cNvSpPr txBox="1">
            <a:spLocks/>
          </p:cNvSpPr>
          <p:nvPr/>
        </p:nvSpPr>
        <p:spPr>
          <a:xfrm>
            <a:off x="574287" y="564824"/>
            <a:ext cx="1105643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How Does a Structure Become Listed?</a:t>
            </a:r>
          </a:p>
        </p:txBody>
      </p:sp>
      <p:sp>
        <p:nvSpPr>
          <p:cNvPr id="17" name="Text ">
            <a:extLst>
              <a:ext uri="{FF2B5EF4-FFF2-40B4-BE49-F238E27FC236}">
                <a16:creationId xmlns:a16="http://schemas.microsoft.com/office/drawing/2014/main" id="{F19C5B6B-DBDB-349B-1E35-E28E48CEA932}"/>
              </a:ext>
            </a:extLst>
          </p:cNvPr>
          <p:cNvSpPr txBox="1"/>
          <p:nvPr/>
        </p:nvSpPr>
        <p:spPr>
          <a:xfrm>
            <a:off x="590395" y="1410787"/>
            <a:ext cx="5128571"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If someone thinks that a building or structure should be listed, they fill in an application form and send it to Historic England.</a:t>
            </a:r>
          </a:p>
        </p:txBody>
      </p:sp>
      <p:sp>
        <p:nvSpPr>
          <p:cNvPr id="2" name="Text ">
            <a:extLst>
              <a:ext uri="{FF2B5EF4-FFF2-40B4-BE49-F238E27FC236}">
                <a16:creationId xmlns:a16="http://schemas.microsoft.com/office/drawing/2014/main" id="{A787156B-6CF1-8583-EC1D-905C0D6F57B8}"/>
              </a:ext>
            </a:extLst>
          </p:cNvPr>
          <p:cNvSpPr txBox="1"/>
          <p:nvPr/>
        </p:nvSpPr>
        <p:spPr>
          <a:xfrm>
            <a:off x="590395" y="2438054"/>
            <a:ext cx="5401944"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Historic England uses certain </a:t>
            </a:r>
            <a:r>
              <a:rPr lang="en-GB" sz="1300" b="1" dirty="0">
                <a:latin typeface="Linkpen 17a Print" panose="03050602060000000000" pitchFamily="66" charset="77"/>
              </a:rPr>
              <a:t>criteria</a:t>
            </a:r>
            <a:r>
              <a:rPr lang="en-GB" sz="1300" dirty="0">
                <a:latin typeface="Linkpen 17a Print" panose="03050602060000000000" pitchFamily="66" charset="77"/>
              </a:rPr>
              <a:t> to decide whether or not it should be listed. </a:t>
            </a:r>
          </a:p>
        </p:txBody>
      </p:sp>
      <p:sp>
        <p:nvSpPr>
          <p:cNvPr id="5" name="Text ">
            <a:extLst>
              <a:ext uri="{FF2B5EF4-FFF2-40B4-BE49-F238E27FC236}">
                <a16:creationId xmlns:a16="http://schemas.microsoft.com/office/drawing/2014/main" id="{715C866F-A1AA-03C5-02FB-B33A9BCD51CC}"/>
              </a:ext>
            </a:extLst>
          </p:cNvPr>
          <p:cNvSpPr txBox="1"/>
          <p:nvPr/>
        </p:nvSpPr>
        <p:spPr>
          <a:xfrm>
            <a:off x="590395" y="3165238"/>
            <a:ext cx="4976172"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They then make a </a:t>
            </a:r>
            <a:r>
              <a:rPr lang="en-GB" sz="1300" b="1" dirty="0">
                <a:latin typeface="Linkpen 17a Print" panose="03050602060000000000" pitchFamily="66" charset="77"/>
              </a:rPr>
              <a:t>recommendation</a:t>
            </a:r>
            <a:r>
              <a:rPr lang="en-GB" sz="1300" dirty="0">
                <a:latin typeface="Linkpen 17a Print" panose="03050602060000000000" pitchFamily="66" charset="77"/>
              </a:rPr>
              <a:t> to the Secretary of State for Culture, Media and Sport in the government who makes the final decision.</a:t>
            </a:r>
          </a:p>
        </p:txBody>
      </p:sp>
      <p:sp>
        <p:nvSpPr>
          <p:cNvPr id="13" name="Text ">
            <a:extLst>
              <a:ext uri="{FF2B5EF4-FFF2-40B4-BE49-F238E27FC236}">
                <a16:creationId xmlns:a16="http://schemas.microsoft.com/office/drawing/2014/main" id="{E774BE45-2927-7448-20DB-7A09C687EE3B}"/>
              </a:ext>
            </a:extLst>
          </p:cNvPr>
          <p:cNvSpPr txBox="1"/>
          <p:nvPr/>
        </p:nvSpPr>
        <p:spPr>
          <a:xfrm>
            <a:off x="590395" y="4352624"/>
            <a:ext cx="4976172" cy="36740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You can find out more on the </a:t>
            </a:r>
          </a:p>
        </p:txBody>
      </p:sp>
      <p:pic>
        <p:nvPicPr>
          <p:cNvPr id="7" name="Picture 6" descr="A button that takes you to the Historic England Website. ">
            <a:hlinkClick r:id="rId4"/>
            <a:extLst>
              <a:ext uri="{FF2B5EF4-FFF2-40B4-BE49-F238E27FC236}">
                <a16:creationId xmlns:a16="http://schemas.microsoft.com/office/drawing/2014/main" id="{F162D0DB-AFAE-9149-2005-2F16D754329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4788" y="4777994"/>
            <a:ext cx="4050186" cy="1428100"/>
          </a:xfrm>
          <a:prstGeom prst="rect">
            <a:avLst/>
          </a:prstGeom>
        </p:spPr>
      </p:pic>
      <p:pic>
        <p:nvPicPr>
          <p:cNvPr id="12" name="Picture 11" descr="A photograph of an approved stamp. ">
            <a:extLst>
              <a:ext uri="{FF2B5EF4-FFF2-40B4-BE49-F238E27FC236}">
                <a16:creationId xmlns:a16="http://schemas.microsoft.com/office/drawing/2014/main" id="{FF128091-26A6-6B97-55AB-868CC86104F2}"/>
              </a:ext>
            </a:extLst>
          </p:cNvPr>
          <p:cNvPicPr>
            <a:picLocks noChangeAspect="1"/>
          </p:cNvPicPr>
          <p:nvPr/>
        </p:nvPicPr>
        <p:blipFill>
          <a:blip r:embed="rId6"/>
          <a:srcRect l="4589"/>
          <a:stretch>
            <a:fillRect/>
          </a:stretch>
        </p:blipFill>
        <p:spPr>
          <a:xfrm>
            <a:off x="5393802" y="1677517"/>
            <a:ext cx="5914535" cy="4036426"/>
          </a:xfrm>
          <a:prstGeom prst="rect">
            <a:avLst/>
          </a:prstGeom>
        </p:spPr>
      </p:pic>
      <p:pic>
        <p:nvPicPr>
          <p:cNvPr id="4" name="Picture 3" descr="An illustration of a man wearing a high vis jacket, white hard helmet and holding a clipboard. ">
            <a:extLst>
              <a:ext uri="{FF2B5EF4-FFF2-40B4-BE49-F238E27FC236}">
                <a16:creationId xmlns:a16="http://schemas.microsoft.com/office/drawing/2014/main" id="{EFB9551C-1436-4CD9-7372-CAAD7B05182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313683" y="2033652"/>
            <a:ext cx="1489489" cy="4691889"/>
          </a:xfrm>
          <a:prstGeom prst="rect">
            <a:avLst/>
          </a:prstGeom>
        </p:spPr>
      </p:pic>
      <p:pic>
        <p:nvPicPr>
          <p:cNvPr id="23" name="Logo">
            <a:extLst>
              <a:ext uri="{FF2B5EF4-FFF2-40B4-BE49-F238E27FC236}">
                <a16:creationId xmlns:a16="http://schemas.microsoft.com/office/drawing/2014/main" id="{25DF3B8F-D12E-B344-711C-9B9D9ABA4D9E}"/>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668000" y="5540188"/>
            <a:ext cx="1523999" cy="1316370"/>
          </a:xfrm>
          <a:prstGeom prst="rect">
            <a:avLst/>
          </a:prstGeom>
        </p:spPr>
      </p:pic>
    </p:spTree>
    <p:extLst>
      <p:ext uri="{BB962C8B-B14F-4D97-AF65-F5344CB8AC3E}">
        <p14:creationId xmlns:p14="http://schemas.microsoft.com/office/powerpoint/2010/main" val="2757670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P spid="2" grpId="0"/>
      <p:bldP spid="5"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2C024B7-8A0E-9714-B197-F8AF473A6DAE}"/>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1EA727CF-8657-9CA2-4904-74E66BA167DF}"/>
              </a:ext>
            </a:extLst>
          </p:cNvPr>
          <p:cNvSpPr>
            <a:spLocks noGrp="1"/>
          </p:cNvSpPr>
          <p:nvPr>
            <p:ph type="ctrTitle"/>
          </p:nvPr>
        </p:nvSpPr>
        <p:spPr>
          <a:xfrm>
            <a:off x="1524000" y="-1280448"/>
            <a:ext cx="9144000" cy="921925"/>
          </a:xfrm>
        </p:spPr>
        <p:txBody>
          <a:bodyPr>
            <a:normAutofit fontScale="90000"/>
          </a:bodyPr>
          <a:lstStyle/>
          <a:p>
            <a:r>
              <a:rPr lang="en-US" dirty="0"/>
              <a:t>What does it mean when something becomes listed?</a:t>
            </a:r>
          </a:p>
        </p:txBody>
      </p:sp>
      <p:sp>
        <p:nvSpPr>
          <p:cNvPr id="11" name="Slide Question">
            <a:extLst>
              <a:ext uri="{FF2B5EF4-FFF2-40B4-BE49-F238E27FC236}">
                <a16:creationId xmlns:a16="http://schemas.microsoft.com/office/drawing/2014/main" id="{6AFC5E89-FA06-A939-F655-EEE2C9C32A08}"/>
              </a:ext>
            </a:extLst>
          </p:cNvPr>
          <p:cNvSpPr txBox="1"/>
          <p:nvPr/>
        </p:nvSpPr>
        <p:spPr>
          <a:xfrm>
            <a:off x="0" y="-103413"/>
            <a:ext cx="8686800" cy="356123"/>
          </a:xfrm>
          <a:prstGeom prst="rect">
            <a:avLst/>
          </a:prstGeom>
          <a:noFill/>
        </p:spPr>
        <p:txBody>
          <a:bodyPr wrap="square">
            <a:spAutoFit/>
          </a:bodyPr>
          <a:lstStyle/>
          <a:p>
            <a:pPr>
              <a:lnSpc>
                <a:spcPts val="2420"/>
              </a:lnSpc>
            </a:pPr>
            <a:r>
              <a:rPr lang="en-GB" sz="1100" dirty="0">
                <a:solidFill>
                  <a:schemeClr val="bg1"/>
                </a:solidFill>
                <a:effectLst>
                  <a:glow rad="146696">
                    <a:schemeClr val="tx1">
                      <a:alpha val="55000"/>
                    </a:schemeClr>
                  </a:glow>
                </a:effectLst>
                <a:latin typeface="Superclarendon Rg" panose="02000505080000020003" pitchFamily="2" charset="77"/>
              </a:rPr>
              <a:t>Why are buildings listed?</a:t>
            </a:r>
          </a:p>
        </p:txBody>
      </p:sp>
      <p:sp>
        <p:nvSpPr>
          <p:cNvPr id="9" name="Title">
            <a:extLst>
              <a:ext uri="{FF2B5EF4-FFF2-40B4-BE49-F238E27FC236}">
                <a16:creationId xmlns:a16="http://schemas.microsoft.com/office/drawing/2014/main" id="{6CC944D4-EBA6-0F9F-052C-945CF895558E}"/>
              </a:ext>
            </a:extLst>
          </p:cNvPr>
          <p:cNvSpPr txBox="1">
            <a:spLocks/>
          </p:cNvSpPr>
          <p:nvPr/>
        </p:nvSpPr>
        <p:spPr>
          <a:xfrm>
            <a:off x="585438" y="1032831"/>
            <a:ext cx="10909613"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What Does it Mean When Something Becomes Listed?</a:t>
            </a:r>
          </a:p>
        </p:txBody>
      </p:sp>
      <p:sp>
        <p:nvSpPr>
          <p:cNvPr id="17" name="Text ">
            <a:extLst>
              <a:ext uri="{FF2B5EF4-FFF2-40B4-BE49-F238E27FC236}">
                <a16:creationId xmlns:a16="http://schemas.microsoft.com/office/drawing/2014/main" id="{C3FBA2C3-97AB-5999-3C50-36ECAF279352}"/>
              </a:ext>
            </a:extLst>
          </p:cNvPr>
          <p:cNvSpPr txBox="1"/>
          <p:nvPr/>
        </p:nvSpPr>
        <p:spPr>
          <a:xfrm>
            <a:off x="590395" y="1863651"/>
            <a:ext cx="4448965"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When a building is listed, it is added to the National Heritage List for England and protected by law. </a:t>
            </a:r>
          </a:p>
        </p:txBody>
      </p:sp>
      <p:sp>
        <p:nvSpPr>
          <p:cNvPr id="2" name="Text ">
            <a:extLst>
              <a:ext uri="{FF2B5EF4-FFF2-40B4-BE49-F238E27FC236}">
                <a16:creationId xmlns:a16="http://schemas.microsoft.com/office/drawing/2014/main" id="{9C94814B-4453-E971-D634-EC6340B4EA42}"/>
              </a:ext>
            </a:extLst>
          </p:cNvPr>
          <p:cNvSpPr txBox="1"/>
          <p:nvPr/>
        </p:nvSpPr>
        <p:spPr>
          <a:xfrm>
            <a:off x="590395" y="2890918"/>
            <a:ext cx="4856479"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This means it can't be demolished without special permission from Historic England. </a:t>
            </a:r>
          </a:p>
        </p:txBody>
      </p:sp>
      <p:sp>
        <p:nvSpPr>
          <p:cNvPr id="5" name="Text ">
            <a:extLst>
              <a:ext uri="{FF2B5EF4-FFF2-40B4-BE49-F238E27FC236}">
                <a16:creationId xmlns:a16="http://schemas.microsoft.com/office/drawing/2014/main" id="{FC7A8CEB-BED3-4A11-3C8C-BDDC676959FC}"/>
              </a:ext>
            </a:extLst>
          </p:cNvPr>
          <p:cNvSpPr txBox="1"/>
          <p:nvPr/>
        </p:nvSpPr>
        <p:spPr>
          <a:xfrm>
            <a:off x="590395" y="3618102"/>
            <a:ext cx="4976172"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Owners must take care of the building and get approval for most changes. </a:t>
            </a:r>
          </a:p>
        </p:txBody>
      </p:sp>
      <p:sp>
        <p:nvSpPr>
          <p:cNvPr id="13" name="Text ">
            <a:extLst>
              <a:ext uri="{FF2B5EF4-FFF2-40B4-BE49-F238E27FC236}">
                <a16:creationId xmlns:a16="http://schemas.microsoft.com/office/drawing/2014/main" id="{693E3435-631A-D6E0-C9DA-E49080316ECC}"/>
              </a:ext>
            </a:extLst>
          </p:cNvPr>
          <p:cNvSpPr txBox="1"/>
          <p:nvPr/>
        </p:nvSpPr>
        <p:spPr>
          <a:xfrm>
            <a:off x="590395" y="4352624"/>
            <a:ext cx="4976172" cy="36740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You can find out more on the </a:t>
            </a:r>
          </a:p>
        </p:txBody>
      </p:sp>
      <p:pic>
        <p:nvPicPr>
          <p:cNvPr id="6" name="Picture 5" descr="A button that takes you to the Historic England Website. ">
            <a:hlinkClick r:id="rId4"/>
            <a:extLst>
              <a:ext uri="{FF2B5EF4-FFF2-40B4-BE49-F238E27FC236}">
                <a16:creationId xmlns:a16="http://schemas.microsoft.com/office/drawing/2014/main" id="{C5AB9B74-2BED-F3B5-287C-CC8827ED484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4788" y="4777994"/>
            <a:ext cx="4050186" cy="1428100"/>
          </a:xfrm>
          <a:prstGeom prst="rect">
            <a:avLst/>
          </a:prstGeom>
        </p:spPr>
      </p:pic>
      <p:grpSp>
        <p:nvGrpSpPr>
          <p:cNvPr id="19" name="Group 18" descr="A modern ay colour photograph of the Opera House, a large, ornate, red brick building. ">
            <a:extLst>
              <a:ext uri="{FF2B5EF4-FFF2-40B4-BE49-F238E27FC236}">
                <a16:creationId xmlns:a16="http://schemas.microsoft.com/office/drawing/2014/main" id="{8A4B4769-799C-91D8-272E-8CE297D55AFA}"/>
              </a:ext>
            </a:extLst>
          </p:cNvPr>
          <p:cNvGrpSpPr/>
          <p:nvPr/>
        </p:nvGrpSpPr>
        <p:grpSpPr>
          <a:xfrm>
            <a:off x="5660402" y="1397876"/>
            <a:ext cx="5607039" cy="4876317"/>
            <a:chOff x="5660402" y="1397876"/>
            <a:chExt cx="5607039" cy="4876317"/>
          </a:xfrm>
        </p:grpSpPr>
        <p:pic>
          <p:nvPicPr>
            <p:cNvPr id="10" name="Picture 9" descr="A building next to a street&#10;&#10;AI-generated content may be incorrect.">
              <a:extLst>
                <a:ext uri="{FF2B5EF4-FFF2-40B4-BE49-F238E27FC236}">
                  <a16:creationId xmlns:a16="http://schemas.microsoft.com/office/drawing/2014/main" id="{317C0EEF-C3E0-4FAF-65BB-DA980B297EBF}"/>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5730239" y="1418196"/>
              <a:ext cx="5537202" cy="4855997"/>
            </a:xfrm>
            <a:prstGeom prst="rect">
              <a:avLst/>
            </a:prstGeom>
            <a:ln w="19050">
              <a:solidFill>
                <a:srgbClr val="000000"/>
              </a:solidFill>
            </a:ln>
          </p:spPr>
        </p:pic>
        <p:sp>
          <p:nvSpPr>
            <p:cNvPr id="18" name="Text ">
              <a:extLst>
                <a:ext uri="{FF2B5EF4-FFF2-40B4-BE49-F238E27FC236}">
                  <a16:creationId xmlns:a16="http://schemas.microsoft.com/office/drawing/2014/main" id="{F700E1F4-E13D-6021-C7A9-5E1C5FD69F6E}"/>
                </a:ext>
              </a:extLst>
            </p:cNvPr>
            <p:cNvSpPr txBox="1"/>
            <p:nvPr/>
          </p:nvSpPr>
          <p:spPr>
            <a:xfrm>
              <a:off x="5660402" y="1397876"/>
              <a:ext cx="1737172" cy="215444"/>
            </a:xfrm>
            <a:prstGeom prst="rect">
              <a:avLst/>
            </a:prstGeom>
            <a:noFill/>
          </p:spPr>
          <p:txBody>
            <a:bodyPr wrap="square">
              <a:spAutoFit/>
            </a:bodyPr>
            <a:lstStyle/>
            <a:p>
              <a:r>
                <a:rPr lang="en-GB" sz="800" dirty="0">
                  <a:solidFill>
                    <a:schemeClr val="bg1">
                      <a:lumMod val="85000"/>
                    </a:schemeClr>
                  </a:solidFill>
                </a:rPr>
                <a:t>© Historic England Archive DP289939</a:t>
              </a:r>
            </a:p>
          </p:txBody>
        </p:sp>
      </p:grpSp>
      <p:pic>
        <p:nvPicPr>
          <p:cNvPr id="4" name="Picture 3" descr="An illustration of a man wearing a high vis jacket, white hard helmet and holding a clipboard. &#10;">
            <a:extLst>
              <a:ext uri="{FF2B5EF4-FFF2-40B4-BE49-F238E27FC236}">
                <a16:creationId xmlns:a16="http://schemas.microsoft.com/office/drawing/2014/main" id="{1B78D7F9-13F2-9365-07FB-AFF94C24325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313683" y="2033652"/>
            <a:ext cx="1489489" cy="4691889"/>
          </a:xfrm>
          <a:prstGeom prst="rect">
            <a:avLst/>
          </a:prstGeom>
        </p:spPr>
      </p:pic>
      <p:pic>
        <p:nvPicPr>
          <p:cNvPr id="20" name="Logo">
            <a:extLst>
              <a:ext uri="{FF2B5EF4-FFF2-40B4-BE49-F238E27FC236}">
                <a16:creationId xmlns:a16="http://schemas.microsoft.com/office/drawing/2014/main" id="{405E6F9F-8870-2020-5514-AABD962EB2F9}"/>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668000" y="5540188"/>
            <a:ext cx="1523999" cy="1316370"/>
          </a:xfrm>
          <a:prstGeom prst="rect">
            <a:avLst/>
          </a:prstGeom>
        </p:spPr>
      </p:pic>
    </p:spTree>
    <p:extLst>
      <p:ext uri="{BB962C8B-B14F-4D97-AF65-F5344CB8AC3E}">
        <p14:creationId xmlns:p14="http://schemas.microsoft.com/office/powerpoint/2010/main" val="23445965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xEl>
                                              <p:pRg st="0" end="0"/>
                                            </p:txEl>
                                          </p:spTgt>
                                        </p:tgtEl>
                                        <p:attrNameLst>
                                          <p:attrName>style.visibility</p:attrName>
                                        </p:attrNameLst>
                                      </p:cBhvr>
                                      <p:to>
                                        <p:strVal val="visible"/>
                                      </p:to>
                                    </p:set>
                                    <p:animEffect transition="in" filter="fade">
                                      <p:cBhvr>
                                        <p:cTn id="15" dur="500"/>
                                        <p:tgtEl>
                                          <p:spTgt spid="17">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fade">
                                      <p:cBhvr>
                                        <p:cTn id="19" dur="500"/>
                                        <p:tgtEl>
                                          <p:spTgt spid="2">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build="allAtOnce"/>
      <p:bldP spid="2" grpId="0" build="allAtOnce"/>
      <p:bldP spid="5"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D619C65-D906-F3CF-A922-9A6125EFF3BB}"/>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DCC49AC-1F3D-1E6A-DAA3-3BEBD3E7C893}"/>
              </a:ext>
            </a:extLst>
          </p:cNvPr>
          <p:cNvSpPr>
            <a:spLocks noGrp="1"/>
          </p:cNvSpPr>
          <p:nvPr>
            <p:ph type="ctrTitle"/>
          </p:nvPr>
        </p:nvSpPr>
        <p:spPr>
          <a:xfrm>
            <a:off x="1524000" y="-1280448"/>
            <a:ext cx="9144000" cy="921925"/>
          </a:xfrm>
        </p:spPr>
        <p:txBody>
          <a:bodyPr>
            <a:normAutofit/>
          </a:bodyPr>
          <a:lstStyle/>
          <a:p>
            <a:r>
              <a:rPr lang="en-US" dirty="0"/>
              <a:t>Why is listing important?</a:t>
            </a:r>
          </a:p>
        </p:txBody>
      </p:sp>
      <p:sp>
        <p:nvSpPr>
          <p:cNvPr id="11" name="Slide Question">
            <a:extLst>
              <a:ext uri="{FF2B5EF4-FFF2-40B4-BE49-F238E27FC236}">
                <a16:creationId xmlns:a16="http://schemas.microsoft.com/office/drawing/2014/main" id="{07A491FF-DE34-0DCB-7E66-8926E8FABB00}"/>
              </a:ext>
            </a:extLst>
          </p:cNvPr>
          <p:cNvSpPr txBox="1"/>
          <p:nvPr/>
        </p:nvSpPr>
        <p:spPr>
          <a:xfrm>
            <a:off x="0" y="-103413"/>
            <a:ext cx="8686800" cy="356123"/>
          </a:xfrm>
          <a:prstGeom prst="rect">
            <a:avLst/>
          </a:prstGeom>
          <a:noFill/>
        </p:spPr>
        <p:txBody>
          <a:bodyPr wrap="square">
            <a:spAutoFit/>
          </a:bodyPr>
          <a:lstStyle/>
          <a:p>
            <a:pPr>
              <a:lnSpc>
                <a:spcPts val="2420"/>
              </a:lnSpc>
            </a:pPr>
            <a:r>
              <a:rPr lang="en-GB" sz="1100" dirty="0">
                <a:solidFill>
                  <a:schemeClr val="bg1"/>
                </a:solidFill>
                <a:effectLst>
                  <a:glow rad="146696">
                    <a:schemeClr val="tx1">
                      <a:alpha val="55000"/>
                    </a:schemeClr>
                  </a:glow>
                </a:effectLst>
                <a:latin typeface="Superclarendon Rg" panose="02000505080000020003" pitchFamily="2" charset="77"/>
              </a:rPr>
              <a:t>Why are the listed buildings in Barrow-in-Furness important?</a:t>
            </a:r>
          </a:p>
        </p:txBody>
      </p:sp>
      <p:sp>
        <p:nvSpPr>
          <p:cNvPr id="9" name="Title">
            <a:extLst>
              <a:ext uri="{FF2B5EF4-FFF2-40B4-BE49-F238E27FC236}">
                <a16:creationId xmlns:a16="http://schemas.microsoft.com/office/drawing/2014/main" id="{6D7D9DFC-8693-7177-36E7-9D648CB43058}"/>
              </a:ext>
            </a:extLst>
          </p:cNvPr>
          <p:cNvSpPr txBox="1">
            <a:spLocks/>
          </p:cNvSpPr>
          <p:nvPr/>
        </p:nvSpPr>
        <p:spPr>
          <a:xfrm>
            <a:off x="480320" y="995164"/>
            <a:ext cx="480456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Why is Listing Important?</a:t>
            </a:r>
          </a:p>
        </p:txBody>
      </p:sp>
      <p:sp>
        <p:nvSpPr>
          <p:cNvPr id="3" name="Text ">
            <a:extLst>
              <a:ext uri="{FF2B5EF4-FFF2-40B4-BE49-F238E27FC236}">
                <a16:creationId xmlns:a16="http://schemas.microsoft.com/office/drawing/2014/main" id="{0E9426C2-7FD3-0427-C323-8E404F28D896}"/>
              </a:ext>
            </a:extLst>
          </p:cNvPr>
          <p:cNvSpPr txBox="1"/>
          <p:nvPr/>
        </p:nvSpPr>
        <p:spPr>
          <a:xfrm>
            <a:off x="506258" y="1787592"/>
            <a:ext cx="4752690"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Listing helps to protect significant buildings and structures in our local area.</a:t>
            </a:r>
          </a:p>
        </p:txBody>
      </p:sp>
      <p:pic>
        <p:nvPicPr>
          <p:cNvPr id="4" name="Picture 3" descr="An illustration of a man wearing a high vis jacket, white hard helmet and holding a clipboard. &#10;">
            <a:extLst>
              <a:ext uri="{FF2B5EF4-FFF2-40B4-BE49-F238E27FC236}">
                <a16:creationId xmlns:a16="http://schemas.microsoft.com/office/drawing/2014/main" id="{1AFD3382-2B45-C497-BDD9-CCDD96C7347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1112874" y="2632300"/>
            <a:ext cx="3712014" cy="11692842"/>
          </a:xfrm>
          <a:prstGeom prst="rect">
            <a:avLst/>
          </a:prstGeom>
        </p:spPr>
      </p:pic>
      <p:pic>
        <p:nvPicPr>
          <p:cNvPr id="8" name="Picture 7" descr="Listed buildings…&#10;&#10;help our understanding of significant events, people and time periods in the past.&#10;&#10;are important to people &amp; communities – they have stories and memories attached to them.&#10;&#10;are a window into the past.&#10;&#10;are a good way to show what we are proud of about our past but also to remember things we are less proud of and not repeat them!&#10;&#10;give clues about how people lived, how people felt and what things were like in the past.    &#10;&#10;are an important part of our heritage.&#10;&#10;&#10;">
            <a:extLst>
              <a:ext uri="{FF2B5EF4-FFF2-40B4-BE49-F238E27FC236}">
                <a16:creationId xmlns:a16="http://schemas.microsoft.com/office/drawing/2014/main" id="{89335E7A-C0F6-2218-DE15-E7E616064C72}"/>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373214" y="-2326"/>
            <a:ext cx="6247770" cy="9325376"/>
          </a:xfrm>
          <a:prstGeom prst="rect">
            <a:avLst/>
          </a:prstGeom>
        </p:spPr>
      </p:pic>
      <p:pic>
        <p:nvPicPr>
          <p:cNvPr id="12" name="Logo">
            <a:extLst>
              <a:ext uri="{FF2B5EF4-FFF2-40B4-BE49-F238E27FC236}">
                <a16:creationId xmlns:a16="http://schemas.microsoft.com/office/drawing/2014/main" id="{0E3E647F-5C21-EC6E-4860-1675D5781B8B}"/>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40188"/>
            <a:ext cx="1523999" cy="1316370"/>
          </a:xfrm>
          <a:prstGeom prst="rect">
            <a:avLst/>
          </a:prstGeom>
        </p:spPr>
      </p:pic>
    </p:spTree>
    <p:extLst>
      <p:ext uri="{BB962C8B-B14F-4D97-AF65-F5344CB8AC3E}">
        <p14:creationId xmlns:p14="http://schemas.microsoft.com/office/powerpoint/2010/main" val="3178450536"/>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childTnLst>
                              </p:cTn>
                            </p:par>
                            <p:par>
                              <p:cTn id="17" fill="hold">
                                <p:stCondLst>
                                  <p:cond delay="2000"/>
                                </p:stCondLst>
                                <p:childTnLst>
                                  <p:par>
                                    <p:cTn id="18" presetID="2" presetClass="entr" presetSubtype="2" decel="5000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1000" fill="hold"/>
                                            <p:tgtEl>
                                              <p:spTgt spid="8"/>
                                            </p:tgtEl>
                                            <p:attrNameLst>
                                              <p:attrName>ppt_x</p:attrName>
                                            </p:attrNameLst>
                                          </p:cBhvr>
                                          <p:tavLst>
                                            <p:tav tm="0">
                                              <p:val>
                                                <p:strVal val="1+#ppt_w/2"/>
                                              </p:val>
                                            </p:tav>
                                            <p:tav tm="100000">
                                              <p:val>
                                                <p:strVal val="#ppt_x"/>
                                              </p:val>
                                            </p:tav>
                                          </p:tavLst>
                                        </p:anim>
                                        <p:anim calcmode="lin" valueType="num">
                                          <p:cBhvr additive="base">
                                            <p:cTn id="21"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build="allAtOnce"/>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childTnLst>
                              </p:cTn>
                            </p:par>
                            <p:par>
                              <p:cTn id="17" fill="hold">
                                <p:stCondLst>
                                  <p:cond delay="2000"/>
                                </p:stCondLst>
                                <p:childTnLst>
                                  <p:par>
                                    <p:cTn id="18" presetID="2" presetClass="entr" presetSubtype="2" decel="5000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1000" fill="hold"/>
                                            <p:tgtEl>
                                              <p:spTgt spid="8"/>
                                            </p:tgtEl>
                                            <p:attrNameLst>
                                              <p:attrName>ppt_x</p:attrName>
                                            </p:attrNameLst>
                                          </p:cBhvr>
                                          <p:tavLst>
                                            <p:tav tm="0">
                                              <p:val>
                                                <p:strVal val="1+#ppt_w/2"/>
                                              </p:val>
                                            </p:tav>
                                            <p:tav tm="100000">
                                              <p:val>
                                                <p:strVal val="#ppt_x"/>
                                              </p:val>
                                            </p:tav>
                                          </p:tavLst>
                                        </p:anim>
                                        <p:anim calcmode="lin" valueType="num">
                                          <p:cBhvr additive="base">
                                            <p:cTn id="21"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build="allAtOnce"/>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3741ECD7-FB9C-1404-7BD6-0E019CBC8D77}"/>
              </a:ext>
            </a:extLst>
          </p:cNvPr>
          <p:cNvSpPr>
            <a:spLocks noGrp="1"/>
          </p:cNvSpPr>
          <p:nvPr>
            <p:ph type="ctrTitle"/>
          </p:nvPr>
        </p:nvSpPr>
        <p:spPr>
          <a:xfrm>
            <a:off x="1524000" y="-1265352"/>
            <a:ext cx="9144000" cy="1077218"/>
          </a:xfrm>
        </p:spPr>
        <p:txBody>
          <a:bodyPr/>
          <a:lstStyle/>
          <a:p>
            <a:r>
              <a:rPr lang="en-US" dirty="0"/>
              <a:t>Questions</a:t>
            </a:r>
          </a:p>
        </p:txBody>
      </p:sp>
      <p:grpSp>
        <p:nvGrpSpPr>
          <p:cNvPr id="14" name="box 1" descr="What is a &#13;&#10;listed building?&#13;&#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2" y="1078078"/>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is a </a:t>
              </a:r>
            </a:p>
            <a:p>
              <a:pPr algn="ctr"/>
              <a:r>
                <a:rPr lang="en-GB" sz="2600" dirty="0">
                  <a:latin typeface="Superclarendon Rg" panose="02000505080000020003" pitchFamily="2" charset="77"/>
                </a:rPr>
                <a:t>listed building?</a:t>
              </a:r>
            </a:p>
          </p:txBody>
        </p:sp>
      </p:grpSp>
      <p:grpSp>
        <p:nvGrpSpPr>
          <p:cNvPr id="17" name="box 2" descr="Why are buildings listed?&#13;&#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7157897" y="1065296"/>
              <a:ext cx="3512313"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Why are buildings listed?</a:t>
              </a:r>
            </a:p>
          </p:txBody>
        </p:sp>
      </p:grpSp>
      <p:sp>
        <p:nvSpPr>
          <p:cNvPr id="11" name="Main question">
            <a:extLst>
              <a:ext uri="{FF2B5EF4-FFF2-40B4-BE49-F238E27FC236}">
                <a16:creationId xmlns:a16="http://schemas.microsoft.com/office/drawing/2014/main" id="{C9DE474D-C648-979F-EEEB-3C7D530F59E7}"/>
              </a:ext>
            </a:extLst>
          </p:cNvPr>
          <p:cNvSpPr txBox="1"/>
          <p:nvPr/>
        </p:nvSpPr>
        <p:spPr>
          <a:xfrm>
            <a:off x="1955353" y="2753413"/>
            <a:ext cx="8281294" cy="1077218"/>
          </a:xfrm>
          <a:prstGeom prst="rect">
            <a:avLst/>
          </a:prstGeom>
          <a:noFill/>
        </p:spPr>
        <p:txBody>
          <a:bodyPr wrap="square">
            <a:spAutoFit/>
          </a:bodyPr>
          <a:lstStyle/>
          <a:p>
            <a:pPr algn="ctr"/>
            <a:r>
              <a:rPr lang="en-GB" sz="3200" dirty="0">
                <a:solidFill>
                  <a:srgbClr val="EC5E42"/>
                </a:solidFill>
                <a:latin typeface="Superclarendon Rg" panose="02000505080000020003" pitchFamily="2" charset="77"/>
              </a:rPr>
              <a:t>How can listed buildings help us find out about Barrow-in-Furness?</a:t>
            </a:r>
          </a:p>
        </p:txBody>
      </p:sp>
      <p:grpSp>
        <p:nvGrpSpPr>
          <p:cNvPr id="20" name="box 3" descr="What listed buildings &#13;&#10;are there in &#13;&#10;Barrow-in-Furness?&#13;&#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648701" y="4487260"/>
              <a:ext cx="523729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listed buildings </a:t>
              </a:r>
            </a:p>
            <a:p>
              <a:pPr algn="ctr"/>
              <a:r>
                <a:rPr lang="en-GB" sz="2600" dirty="0">
                  <a:latin typeface="Superclarendon Rg" panose="02000505080000020003" pitchFamily="2" charset="77"/>
                </a:rPr>
                <a:t>are there in </a:t>
              </a:r>
            </a:p>
            <a:p>
              <a:pPr algn="ctr"/>
              <a:r>
                <a:rPr lang="en-GB" sz="2600" dirty="0">
                  <a:latin typeface="Superclarendon Rg" panose="02000505080000020003" pitchFamily="2" charset="77"/>
                </a:rPr>
                <a:t>Barrow-in-Furness?</a:t>
              </a:r>
            </a:p>
          </p:txBody>
        </p:sp>
      </p:grpSp>
      <p:grpSp>
        <p:nvGrpSpPr>
          <p:cNvPr id="23" name="box 4" descr="Why are the listed buildings in Barrow-in-Furness important?&#13;&#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5" y="4453877"/>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Why are the listed buildings in Barrow-in-Furness important?</a:t>
              </a:r>
            </a:p>
          </p:txBody>
        </p:sp>
      </p:grpSp>
      <p:pic>
        <p:nvPicPr>
          <p:cNvPr id="3" name="Logo">
            <a:extLst>
              <a:ext uri="{FF2B5EF4-FFF2-40B4-BE49-F238E27FC236}">
                <a16:creationId xmlns:a16="http://schemas.microsoft.com/office/drawing/2014/main" id="{312F9076-787B-8EC6-5871-9ABB6A88252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668000" y="5540188"/>
            <a:ext cx="1523999" cy="1316370"/>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Slide Title">
            <a:extLst>
              <a:ext uri="{FF2B5EF4-FFF2-40B4-BE49-F238E27FC236}">
                <a16:creationId xmlns:a16="http://schemas.microsoft.com/office/drawing/2014/main" id="{E9B954C7-F048-05C0-B5E4-75709F0D5603}"/>
              </a:ext>
            </a:extLst>
          </p:cNvPr>
          <p:cNvSpPr>
            <a:spLocks noGrp="1"/>
          </p:cNvSpPr>
          <p:nvPr>
            <p:ph type="ctrTitle"/>
          </p:nvPr>
        </p:nvSpPr>
        <p:spPr>
          <a:xfrm>
            <a:off x="1524000" y="-1280448"/>
            <a:ext cx="9144000" cy="921925"/>
          </a:xfrm>
        </p:spPr>
        <p:txBody>
          <a:bodyPr/>
          <a:lstStyle/>
          <a:p>
            <a:r>
              <a:rPr lang="en-US" dirty="0"/>
              <a:t>Listed</a:t>
            </a:r>
          </a:p>
        </p:txBody>
      </p:sp>
      <p:pic>
        <p:nvPicPr>
          <p:cNvPr id="15" name="Picture 1" descr="An illustration of a palace with &quot;262 Palaces&quot; written over the top.&#10;&#10;An illustration of pigs with &quot;514 Pig Stiles&quot;written underneath.">
            <a:extLst>
              <a:ext uri="{FF2B5EF4-FFF2-40B4-BE49-F238E27FC236}">
                <a16:creationId xmlns:a16="http://schemas.microsoft.com/office/drawing/2014/main" id="{0893551F-5B5F-2147-31CD-5954CCD02E2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bwMode="auto">
          <a:xfrm>
            <a:off x="1340388" y="518061"/>
            <a:ext cx="2704541" cy="2410487"/>
          </a:xfrm>
          <a:prstGeom prst="rect">
            <a:avLst/>
          </a:prstGeom>
          <a:noFill/>
          <a:ln w="19050">
            <a:solidFill>
              <a:srgbClr val="000000"/>
            </a:solidFill>
            <a:miter lim="800000"/>
            <a:headEnd/>
            <a:tailEnd/>
          </a:ln>
          <a:effectLst>
            <a:glow rad="49403">
              <a:schemeClr val="tx1">
                <a:alpha val="18000"/>
              </a:schemeClr>
            </a:glow>
          </a:effectLst>
          <a:extLst>
            <a:ext uri="{909E8E84-426E-40DD-AFC4-6F175D3DCCD1}">
              <a14:hiddenFill xmlns:a14="http://schemas.microsoft.com/office/drawing/2010/main">
                <a:solidFill>
                  <a:srgbClr val="FFFFFF"/>
                </a:solidFill>
              </a14:hiddenFill>
            </a:ext>
          </a:extLst>
        </p:spPr>
      </p:pic>
      <p:pic>
        <p:nvPicPr>
          <p:cNvPr id="17" name="Picture 2" descr="An illustration of a nuclear bunker with six rooms underground. &quot;5,474 Barrows&quot; and 7 Bunkers&quot; is written on the image.">
            <a:extLst>
              <a:ext uri="{FF2B5EF4-FFF2-40B4-BE49-F238E27FC236}">
                <a16:creationId xmlns:a16="http://schemas.microsoft.com/office/drawing/2014/main" id="{6A3EF84D-551B-E53B-67E7-1FCDD264FAF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bwMode="auto">
          <a:xfrm>
            <a:off x="4639766" y="518061"/>
            <a:ext cx="2778032" cy="2426413"/>
          </a:xfrm>
          <a:prstGeom prst="rect">
            <a:avLst/>
          </a:prstGeom>
          <a:noFill/>
          <a:ln w="19050">
            <a:solidFill>
              <a:srgbClr val="000000"/>
            </a:solidFill>
            <a:miter lim="800000"/>
            <a:headEnd/>
            <a:tailEnd/>
          </a:ln>
          <a:effectLst>
            <a:glow rad="49403">
              <a:schemeClr val="tx1">
                <a:alpha val="18000"/>
              </a:schemeClr>
            </a:glow>
          </a:effectLst>
          <a:extLst>
            <a:ext uri="{909E8E84-426E-40DD-AFC4-6F175D3DCCD1}">
              <a14:hiddenFill xmlns:a14="http://schemas.microsoft.com/office/drawing/2010/main">
                <a:solidFill>
                  <a:srgbClr val="FFFFFF"/>
                </a:solidFill>
              </a14:hiddenFill>
            </a:ext>
          </a:extLst>
        </p:spPr>
      </p:pic>
      <p:pic>
        <p:nvPicPr>
          <p:cNvPr id="18" name="Picture 1" descr="An illustration of a waterfront with a long pier at the top, there are two buildings on the pier. &quot;72 Piers&quot; is written next to it.&#10;&#10;An illustration of two crosses as gravestones on some grass. &quot;2 Plague Crosses&quot; is written next to it.">
            <a:extLst>
              <a:ext uri="{FF2B5EF4-FFF2-40B4-BE49-F238E27FC236}">
                <a16:creationId xmlns:a16="http://schemas.microsoft.com/office/drawing/2014/main" id="{6C8F1F3F-ADF9-13BD-EB7B-BB0A823F3BB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bwMode="auto">
          <a:xfrm>
            <a:off x="8012543" y="518061"/>
            <a:ext cx="2839068" cy="2426413"/>
          </a:xfrm>
          <a:prstGeom prst="rect">
            <a:avLst/>
          </a:prstGeom>
          <a:noFill/>
          <a:ln w="19050">
            <a:solidFill>
              <a:srgbClr val="000000"/>
            </a:solidFill>
            <a:miter lim="800000"/>
            <a:headEnd/>
            <a:tailEnd/>
          </a:ln>
          <a:effectLst>
            <a:glow rad="49403">
              <a:schemeClr val="tx1">
                <a:alpha val="18000"/>
              </a:schemeClr>
            </a:glow>
          </a:effectLst>
          <a:extLst>
            <a:ext uri="{909E8E84-426E-40DD-AFC4-6F175D3DCCD1}">
              <a14:hiddenFill xmlns:a14="http://schemas.microsoft.com/office/drawing/2010/main">
                <a:solidFill>
                  <a:srgbClr val="FFFFFF"/>
                </a:solidFill>
              </a14:hiddenFill>
            </a:ext>
          </a:extLst>
        </p:spPr>
      </p:pic>
      <p:sp>
        <p:nvSpPr>
          <p:cNvPr id="23" name="Main question">
            <a:extLst>
              <a:ext uri="{FF2B5EF4-FFF2-40B4-BE49-F238E27FC236}">
                <a16:creationId xmlns:a16="http://schemas.microsoft.com/office/drawing/2014/main" id="{8969FE5D-C2B7-0323-5F42-F0325AC48FDD}"/>
              </a:ext>
            </a:extLst>
          </p:cNvPr>
          <p:cNvSpPr txBox="1"/>
          <p:nvPr/>
        </p:nvSpPr>
        <p:spPr>
          <a:xfrm>
            <a:off x="1340388" y="3020870"/>
            <a:ext cx="9511223" cy="584775"/>
          </a:xfrm>
          <a:prstGeom prst="rect">
            <a:avLst/>
          </a:prstGeom>
          <a:noFill/>
        </p:spPr>
        <p:txBody>
          <a:bodyPr wrap="square">
            <a:spAutoFit/>
          </a:bodyPr>
          <a:lstStyle/>
          <a:p>
            <a:pPr algn="ctr"/>
            <a:r>
              <a:rPr lang="en-GB" sz="3200" dirty="0">
                <a:latin typeface="Superclarendon Rg" panose="02000505080000020003" pitchFamily="2" charset="77"/>
              </a:rPr>
              <a:t>What do all of these have in common?</a:t>
            </a:r>
          </a:p>
        </p:txBody>
      </p:sp>
      <p:pic>
        <p:nvPicPr>
          <p:cNvPr id="19" name="Picture 4" descr="An illustration of a rocket taking off. &quot;1 Rocket&quot; is written underneath it. &#10;&#10;An illustration of a rollercoaster with people on the ride. &quot;2 Rollercoasters&quot; is written next to it.">
            <a:extLst>
              <a:ext uri="{FF2B5EF4-FFF2-40B4-BE49-F238E27FC236}">
                <a16:creationId xmlns:a16="http://schemas.microsoft.com/office/drawing/2014/main" id="{F1DBF351-31AD-2335-ED86-DD4D999D66C3}"/>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340388" y="3706304"/>
            <a:ext cx="2704541" cy="2417409"/>
          </a:xfrm>
          <a:prstGeom prst="rect">
            <a:avLst/>
          </a:prstGeom>
          <a:noFill/>
          <a:ln w="19050">
            <a:solidFill>
              <a:srgbClr val="000000"/>
            </a:solidFill>
            <a:miter lim="800000"/>
            <a:headEnd/>
            <a:tailEnd/>
          </a:ln>
          <a:effectLst>
            <a:glow rad="49403">
              <a:schemeClr val="tx1">
                <a:alpha val="18000"/>
              </a:schemeClr>
            </a:glow>
          </a:effectLst>
          <a:extLst>
            <a:ext uri="{909E8E84-426E-40DD-AFC4-6F175D3DCCD1}">
              <a14:hiddenFill xmlns:a14="http://schemas.microsoft.com/office/drawing/2010/main">
                <a:solidFill>
                  <a:srgbClr val="FFFFFF"/>
                </a:solidFill>
              </a14:hiddenFill>
            </a:ext>
          </a:extLst>
        </p:spPr>
      </p:pic>
      <p:pic>
        <p:nvPicPr>
          <p:cNvPr id="20" name="Picture 1" descr="An illustration of a windmill in the foreground of a grass field, four other windmills are in he background. &quot;710 Windmills&quot; is written under it.&#10;&#10;An illustration of two skateboarders on a ramp. &quot;1 Skate Park&quot; is written next to it.">
            <a:extLst>
              <a:ext uri="{FF2B5EF4-FFF2-40B4-BE49-F238E27FC236}">
                <a16:creationId xmlns:a16="http://schemas.microsoft.com/office/drawing/2014/main" id="{9E103813-BA22-B26C-BE6F-28ADA416B13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bwMode="auto">
          <a:xfrm>
            <a:off x="4639672" y="3706304"/>
            <a:ext cx="2778125" cy="2412564"/>
          </a:xfrm>
          <a:prstGeom prst="rect">
            <a:avLst/>
          </a:prstGeom>
          <a:noFill/>
          <a:ln w="19050">
            <a:solidFill>
              <a:srgbClr val="000000"/>
            </a:solidFill>
            <a:miter lim="800000"/>
            <a:headEnd/>
            <a:tailEnd/>
          </a:ln>
          <a:effectLst>
            <a:glow rad="49403">
              <a:schemeClr val="tx1">
                <a:alpha val="18000"/>
              </a:schemeClr>
            </a:glow>
          </a:effectLst>
          <a:extLst>
            <a:ext uri="{909E8E84-426E-40DD-AFC4-6F175D3DCCD1}">
              <a14:hiddenFill xmlns:a14="http://schemas.microsoft.com/office/drawing/2010/main">
                <a:solidFill>
                  <a:srgbClr val="FFFFFF"/>
                </a:solidFill>
              </a14:hiddenFill>
            </a:ext>
          </a:extLst>
        </p:spPr>
      </p:pic>
      <p:pic>
        <p:nvPicPr>
          <p:cNvPr id="21" name="Picture 1" descr="An illustration of a sea fortress that's foundations stretch down underwater. &quot;4 Sea Forts is written on it.&#10;&#10;An illustration of a wrecked ship under water. &quot;49 Wrecks&quot; is written next to it.">
            <a:extLst>
              <a:ext uri="{FF2B5EF4-FFF2-40B4-BE49-F238E27FC236}">
                <a16:creationId xmlns:a16="http://schemas.microsoft.com/office/drawing/2014/main" id="{A0844F21-97F2-3847-46D8-3C70CFACCE09}"/>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bwMode="auto">
          <a:xfrm>
            <a:off x="8012543" y="3711150"/>
            <a:ext cx="2839068" cy="2412564"/>
          </a:xfrm>
          <a:prstGeom prst="rect">
            <a:avLst/>
          </a:prstGeom>
          <a:noFill/>
          <a:ln w="19050">
            <a:solidFill>
              <a:srgbClr val="000000"/>
            </a:solidFill>
            <a:miter lim="800000"/>
            <a:headEnd/>
            <a:tailEnd/>
          </a:ln>
          <a:effectLst>
            <a:glow rad="49403">
              <a:schemeClr val="tx1">
                <a:alpha val="18000"/>
              </a:schemeClr>
            </a:glow>
          </a:effectLst>
          <a:extLst>
            <a:ext uri="{909E8E84-426E-40DD-AFC4-6F175D3DCCD1}">
              <a14:hiddenFill xmlns:a14="http://schemas.microsoft.com/office/drawing/2010/main">
                <a:solidFill>
                  <a:srgbClr val="FFFFFF"/>
                </a:solidFill>
              </a14:hiddenFill>
            </a:ext>
          </a:extLst>
        </p:spPr>
      </p:pic>
      <p:pic>
        <p:nvPicPr>
          <p:cNvPr id="22" name="Logo">
            <a:extLst>
              <a:ext uri="{FF2B5EF4-FFF2-40B4-BE49-F238E27FC236}">
                <a16:creationId xmlns:a16="http://schemas.microsoft.com/office/drawing/2014/main" id="{3DCAF932-DF28-2B73-8BE4-51D8850D08D8}"/>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10668000" y="5540188"/>
            <a:ext cx="1523999" cy="1316370"/>
          </a:xfrm>
          <a:prstGeom prst="rect">
            <a:avLst/>
          </a:prstGeom>
        </p:spPr>
      </p:pic>
      <p:pic>
        <p:nvPicPr>
          <p:cNvPr id="26" name="Picture 25">
            <a:extLst>
              <a:ext uri="{FF2B5EF4-FFF2-40B4-BE49-F238E27FC236}">
                <a16:creationId xmlns:a16="http://schemas.microsoft.com/office/drawing/2014/main" id="{E967429B-09E6-D775-10B5-4635ADD944ED}"/>
              </a:ext>
              <a:ext uri="{C183D7F6-B498-43B3-948B-1728B52AA6E4}">
                <adec:decorative xmlns:adec="http://schemas.microsoft.com/office/drawing/2017/decorative" val="1"/>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04535" y="2688950"/>
            <a:ext cx="10982929" cy="1537610"/>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nodeType="clickEffect" p14:presetBounceEnd="50000">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14:bounceEnd="50000">
                                          <p:cBhvr additive="base">
                                            <p:cTn id="36" dur="10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37" dur="10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nodeType="click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1000" fill="hold"/>
                                            <p:tgtEl>
                                              <p:spTgt spid="26"/>
                                            </p:tgtEl>
                                            <p:attrNameLst>
                                              <p:attrName>ppt_x</p:attrName>
                                            </p:attrNameLst>
                                          </p:cBhvr>
                                          <p:tavLst>
                                            <p:tav tm="0">
                                              <p:val>
                                                <p:strVal val="#ppt_x"/>
                                              </p:val>
                                            </p:tav>
                                            <p:tav tm="100000">
                                              <p:val>
                                                <p:strVal val="#ppt_x"/>
                                              </p:val>
                                            </p:tav>
                                          </p:tavLst>
                                        </p:anim>
                                        <p:anim calcmode="lin" valueType="num">
                                          <p:cBhvr additive="base">
                                            <p:cTn id="37" dur="10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8792252-737D-AF3E-7C62-18CD04D76D8C}"/>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FAEDFE12-C1DC-30D9-E10A-F3FFB33051B4}"/>
              </a:ext>
            </a:extLst>
          </p:cNvPr>
          <p:cNvSpPr>
            <a:spLocks noGrp="1"/>
          </p:cNvSpPr>
          <p:nvPr>
            <p:ph type="ctrTitle"/>
          </p:nvPr>
        </p:nvSpPr>
        <p:spPr>
          <a:xfrm>
            <a:off x="1524000" y="-1280448"/>
            <a:ext cx="9144000" cy="921925"/>
          </a:xfrm>
        </p:spPr>
        <p:txBody>
          <a:bodyPr/>
          <a:lstStyle/>
          <a:p>
            <a:r>
              <a:rPr lang="en-US" dirty="0"/>
              <a:t>What is a Listed Building?</a:t>
            </a:r>
          </a:p>
        </p:txBody>
      </p:sp>
      <p:sp>
        <p:nvSpPr>
          <p:cNvPr id="11" name="Slide Question">
            <a:extLst>
              <a:ext uri="{FF2B5EF4-FFF2-40B4-BE49-F238E27FC236}">
                <a16:creationId xmlns:a16="http://schemas.microsoft.com/office/drawing/2014/main" id="{9FF03636-04E4-FBEA-1264-A47D13058E95}"/>
              </a:ext>
            </a:extLst>
          </p:cNvPr>
          <p:cNvSpPr txBox="1"/>
          <p:nvPr/>
        </p:nvSpPr>
        <p:spPr>
          <a:xfrm>
            <a:off x="0" y="-103413"/>
            <a:ext cx="8686800" cy="356123"/>
          </a:xfrm>
          <a:prstGeom prst="rect">
            <a:avLst/>
          </a:prstGeom>
          <a:noFill/>
        </p:spPr>
        <p:txBody>
          <a:bodyPr wrap="square">
            <a:spAutoFit/>
          </a:bodyPr>
          <a:lstStyle/>
          <a:p>
            <a:pPr>
              <a:lnSpc>
                <a:spcPts val="2420"/>
              </a:lnSpc>
            </a:pPr>
            <a:r>
              <a:rPr lang="en-GB" sz="1100" dirty="0">
                <a:solidFill>
                  <a:schemeClr val="bg1"/>
                </a:solidFill>
                <a:effectLst>
                  <a:glow rad="146696">
                    <a:schemeClr val="tx1">
                      <a:alpha val="55000"/>
                    </a:schemeClr>
                  </a:glow>
                </a:effectLst>
                <a:latin typeface="Superclarendon Rg" panose="02000505080000020003" pitchFamily="2" charset="77"/>
              </a:rPr>
              <a:t>What is a listed building?</a:t>
            </a:r>
          </a:p>
        </p:txBody>
      </p:sp>
      <p:sp>
        <p:nvSpPr>
          <p:cNvPr id="17" name="Text ">
            <a:extLst>
              <a:ext uri="{FF2B5EF4-FFF2-40B4-BE49-F238E27FC236}">
                <a16:creationId xmlns:a16="http://schemas.microsoft.com/office/drawing/2014/main" id="{8BF6E4D2-5719-1336-72B6-A52250CE2CE5}"/>
              </a:ext>
            </a:extLst>
          </p:cNvPr>
          <p:cNvSpPr txBox="1"/>
          <p:nvPr/>
        </p:nvSpPr>
        <p:spPr>
          <a:xfrm>
            <a:off x="545069" y="507820"/>
            <a:ext cx="3390181"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Historic England is responsible for the National Heritage List for England and encouraging people to care for historic buildings. </a:t>
            </a:r>
          </a:p>
        </p:txBody>
      </p:sp>
      <p:sp>
        <p:nvSpPr>
          <p:cNvPr id="18" name="Text ">
            <a:extLst>
              <a:ext uri="{FF2B5EF4-FFF2-40B4-BE49-F238E27FC236}">
                <a16:creationId xmlns:a16="http://schemas.microsoft.com/office/drawing/2014/main" id="{5C54879D-77FD-BAFB-63A8-45F1A24BF7C0}"/>
              </a:ext>
            </a:extLst>
          </p:cNvPr>
          <p:cNvSpPr txBox="1"/>
          <p:nvPr/>
        </p:nvSpPr>
        <p:spPr>
          <a:xfrm>
            <a:off x="545069" y="1847980"/>
            <a:ext cx="3153391"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list is the official register of all the protected historic buildings in England.</a:t>
            </a:r>
          </a:p>
        </p:txBody>
      </p:sp>
      <p:sp>
        <p:nvSpPr>
          <p:cNvPr id="19" name="Text ">
            <a:extLst>
              <a:ext uri="{FF2B5EF4-FFF2-40B4-BE49-F238E27FC236}">
                <a16:creationId xmlns:a16="http://schemas.microsoft.com/office/drawing/2014/main" id="{C2DADD23-E60B-E486-A0A0-021103632066}"/>
              </a:ext>
            </a:extLst>
          </p:cNvPr>
          <p:cNvSpPr txBox="1"/>
          <p:nvPr/>
        </p:nvSpPr>
        <p:spPr>
          <a:xfrm>
            <a:off x="545069" y="2888059"/>
            <a:ext cx="2756931"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Buildings are listed based on their architectural and/or historic interest.</a:t>
            </a:r>
          </a:p>
        </p:txBody>
      </p:sp>
      <p:sp>
        <p:nvSpPr>
          <p:cNvPr id="20" name="Text ">
            <a:extLst>
              <a:ext uri="{FF2B5EF4-FFF2-40B4-BE49-F238E27FC236}">
                <a16:creationId xmlns:a16="http://schemas.microsoft.com/office/drawing/2014/main" id="{1575E977-8127-E579-184A-5A17D199B175}"/>
              </a:ext>
            </a:extLst>
          </p:cNvPr>
          <p:cNvSpPr txBox="1"/>
          <p:nvPr/>
        </p:nvSpPr>
        <p:spPr>
          <a:xfrm>
            <a:off x="545070" y="3928138"/>
            <a:ext cx="2959480"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Architecture is the style and design of a building. </a:t>
            </a:r>
          </a:p>
        </p:txBody>
      </p:sp>
      <p:sp>
        <p:nvSpPr>
          <p:cNvPr id="21" name="Text ">
            <a:extLst>
              <a:ext uri="{FF2B5EF4-FFF2-40B4-BE49-F238E27FC236}">
                <a16:creationId xmlns:a16="http://schemas.microsoft.com/office/drawing/2014/main" id="{6FA65C15-DC2F-E322-A257-82F6F68C0AF7}"/>
              </a:ext>
            </a:extLst>
          </p:cNvPr>
          <p:cNvSpPr txBox="1"/>
          <p:nvPr/>
        </p:nvSpPr>
        <p:spPr>
          <a:xfrm>
            <a:off x="545069" y="4668134"/>
            <a:ext cx="3390181"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Historic interest could be their connection to an historical event/person or were the first building of that type.</a:t>
            </a:r>
          </a:p>
        </p:txBody>
      </p:sp>
      <p:pic>
        <p:nvPicPr>
          <p:cNvPr id="25" name="Picture 24" descr="Architectural Interest: Design, decoration or craftsmanship">
            <a:extLst>
              <a:ext uri="{FF2B5EF4-FFF2-40B4-BE49-F238E27FC236}">
                <a16:creationId xmlns:a16="http://schemas.microsoft.com/office/drawing/2014/main" id="{2D432A5D-049D-3F0D-4707-A8750C9683D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21442937">
            <a:off x="4641688" y="754835"/>
            <a:ext cx="3779095" cy="5650983"/>
          </a:xfrm>
          <a:prstGeom prst="rect">
            <a:avLst/>
          </a:prstGeom>
        </p:spPr>
      </p:pic>
      <p:pic>
        <p:nvPicPr>
          <p:cNvPr id="27" name="Picture 26" descr="Historic Interest: Social, economic, cultural, or military history and/or have close historical associations with nationally important people and events. &#10;">
            <a:extLst>
              <a:ext uri="{FF2B5EF4-FFF2-40B4-BE49-F238E27FC236}">
                <a16:creationId xmlns:a16="http://schemas.microsoft.com/office/drawing/2014/main" id="{1EDEC3C8-7F42-6792-BD9B-2E7857E17DF6}"/>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175711">
            <a:off x="7887631" y="230752"/>
            <a:ext cx="3875943" cy="5795803"/>
          </a:xfrm>
          <a:prstGeom prst="rect">
            <a:avLst/>
          </a:prstGeom>
        </p:spPr>
      </p:pic>
      <p:pic>
        <p:nvPicPr>
          <p:cNvPr id="23" name="Picture 22">
            <a:extLst>
              <a:ext uri="{FF2B5EF4-FFF2-40B4-BE49-F238E27FC236}">
                <a16:creationId xmlns:a16="http://schemas.microsoft.com/office/drawing/2014/main" id="{14ABD64D-192B-67A0-5BB8-9FBCE1DA64A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3512958" y="2030585"/>
            <a:ext cx="1489489" cy="4691889"/>
          </a:xfrm>
          <a:prstGeom prst="rect">
            <a:avLst/>
          </a:prstGeom>
        </p:spPr>
      </p:pic>
      <p:pic>
        <p:nvPicPr>
          <p:cNvPr id="15" name="Logo">
            <a:extLst>
              <a:ext uri="{FF2B5EF4-FFF2-40B4-BE49-F238E27FC236}">
                <a16:creationId xmlns:a16="http://schemas.microsoft.com/office/drawing/2014/main" id="{694A362C-5626-CF00-59EF-A1BF9062559C}"/>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40188"/>
            <a:ext cx="1523999" cy="1316370"/>
          </a:xfrm>
          <a:prstGeom prst="rect">
            <a:avLst/>
          </a:prstGeom>
        </p:spPr>
      </p:pic>
    </p:spTree>
    <p:extLst>
      <p:ext uri="{BB962C8B-B14F-4D97-AF65-F5344CB8AC3E}">
        <p14:creationId xmlns:p14="http://schemas.microsoft.com/office/powerpoint/2010/main" val="230617169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50000">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50000">
                                          <p:cBhvr additive="base">
                                            <p:cTn id="7" dur="10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2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par>
                              <p:cTn id="29" fill="hold">
                                <p:stCondLst>
                                  <p:cond delay="3500"/>
                                </p:stCondLst>
                                <p:childTnLst>
                                  <p:par>
                                    <p:cTn id="30" presetID="2" presetClass="entr" presetSubtype="1" decel="5000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800" fill="hold"/>
                                            <p:tgtEl>
                                              <p:spTgt spid="25"/>
                                            </p:tgtEl>
                                            <p:attrNameLst>
                                              <p:attrName>ppt_x</p:attrName>
                                            </p:attrNameLst>
                                          </p:cBhvr>
                                          <p:tavLst>
                                            <p:tav tm="0">
                                              <p:val>
                                                <p:strVal val="#ppt_x"/>
                                              </p:val>
                                            </p:tav>
                                            <p:tav tm="100000">
                                              <p:val>
                                                <p:strVal val="#ppt_x"/>
                                              </p:val>
                                            </p:tav>
                                          </p:tavLst>
                                        </p:anim>
                                        <p:anim calcmode="lin" valueType="num">
                                          <p:cBhvr additive="base">
                                            <p:cTn id="33" dur="800" fill="hold"/>
                                            <p:tgtEl>
                                              <p:spTgt spid="25"/>
                                            </p:tgtEl>
                                            <p:attrNameLst>
                                              <p:attrName>ppt_y</p:attrName>
                                            </p:attrNameLst>
                                          </p:cBhvr>
                                          <p:tavLst>
                                            <p:tav tm="0">
                                              <p:val>
                                                <p:strVal val="0-#ppt_h/2"/>
                                              </p:val>
                                            </p:tav>
                                            <p:tav tm="100000">
                                              <p:val>
                                                <p:strVal val="#ppt_y"/>
                                              </p:val>
                                            </p:tav>
                                          </p:tavLst>
                                        </p:anim>
                                      </p:childTnLst>
                                    </p:cTn>
                                  </p:par>
                                </p:childTnLst>
                              </p:cTn>
                            </p:par>
                            <p:par>
                              <p:cTn id="34" fill="hold">
                                <p:stCondLst>
                                  <p:cond delay="4300"/>
                                </p:stCondLst>
                                <p:childTnLst>
                                  <p:par>
                                    <p:cTn id="35" presetID="2" presetClass="entr" presetSubtype="3" decel="5000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800" fill="hold"/>
                                            <p:tgtEl>
                                              <p:spTgt spid="27"/>
                                            </p:tgtEl>
                                            <p:attrNameLst>
                                              <p:attrName>ppt_x</p:attrName>
                                            </p:attrNameLst>
                                          </p:cBhvr>
                                          <p:tavLst>
                                            <p:tav tm="0">
                                              <p:val>
                                                <p:strVal val="1+#ppt_w/2"/>
                                              </p:val>
                                            </p:tav>
                                            <p:tav tm="100000">
                                              <p:val>
                                                <p:strVal val="#ppt_x"/>
                                              </p:val>
                                            </p:tav>
                                          </p:tavLst>
                                        </p:anim>
                                        <p:anim calcmode="lin" valueType="num">
                                          <p:cBhvr additive="base">
                                            <p:cTn id="38" dur="8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ppt_x"/>
                                              </p:val>
                                            </p:tav>
                                            <p:tav tm="100000">
                                              <p:val>
                                                <p:strVal val="#ppt_x"/>
                                              </p:val>
                                            </p:tav>
                                          </p:tavLst>
                                        </p:anim>
                                        <p:anim calcmode="lin" valueType="num">
                                          <p:cBhvr additive="base">
                                            <p:cTn id="8" dur="1000" fill="hold"/>
                                            <p:tgtEl>
                                              <p:spTgt spid="2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par>
                              <p:cTn id="29" fill="hold">
                                <p:stCondLst>
                                  <p:cond delay="3500"/>
                                </p:stCondLst>
                                <p:childTnLst>
                                  <p:par>
                                    <p:cTn id="30" presetID="2" presetClass="entr" presetSubtype="1" decel="5000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800" fill="hold"/>
                                            <p:tgtEl>
                                              <p:spTgt spid="25"/>
                                            </p:tgtEl>
                                            <p:attrNameLst>
                                              <p:attrName>ppt_x</p:attrName>
                                            </p:attrNameLst>
                                          </p:cBhvr>
                                          <p:tavLst>
                                            <p:tav tm="0">
                                              <p:val>
                                                <p:strVal val="#ppt_x"/>
                                              </p:val>
                                            </p:tav>
                                            <p:tav tm="100000">
                                              <p:val>
                                                <p:strVal val="#ppt_x"/>
                                              </p:val>
                                            </p:tav>
                                          </p:tavLst>
                                        </p:anim>
                                        <p:anim calcmode="lin" valueType="num">
                                          <p:cBhvr additive="base">
                                            <p:cTn id="33" dur="800" fill="hold"/>
                                            <p:tgtEl>
                                              <p:spTgt spid="25"/>
                                            </p:tgtEl>
                                            <p:attrNameLst>
                                              <p:attrName>ppt_y</p:attrName>
                                            </p:attrNameLst>
                                          </p:cBhvr>
                                          <p:tavLst>
                                            <p:tav tm="0">
                                              <p:val>
                                                <p:strVal val="0-#ppt_h/2"/>
                                              </p:val>
                                            </p:tav>
                                            <p:tav tm="100000">
                                              <p:val>
                                                <p:strVal val="#ppt_y"/>
                                              </p:val>
                                            </p:tav>
                                          </p:tavLst>
                                        </p:anim>
                                      </p:childTnLst>
                                    </p:cTn>
                                  </p:par>
                                </p:childTnLst>
                              </p:cTn>
                            </p:par>
                            <p:par>
                              <p:cTn id="34" fill="hold">
                                <p:stCondLst>
                                  <p:cond delay="4300"/>
                                </p:stCondLst>
                                <p:childTnLst>
                                  <p:par>
                                    <p:cTn id="35" presetID="2" presetClass="entr" presetSubtype="3" decel="5000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800" fill="hold"/>
                                            <p:tgtEl>
                                              <p:spTgt spid="27"/>
                                            </p:tgtEl>
                                            <p:attrNameLst>
                                              <p:attrName>ppt_x</p:attrName>
                                            </p:attrNameLst>
                                          </p:cBhvr>
                                          <p:tavLst>
                                            <p:tav tm="0">
                                              <p:val>
                                                <p:strVal val="1+#ppt_w/2"/>
                                              </p:val>
                                            </p:tav>
                                            <p:tav tm="100000">
                                              <p:val>
                                                <p:strVal val="#ppt_x"/>
                                              </p:val>
                                            </p:tav>
                                          </p:tavLst>
                                        </p:anim>
                                        <p:anim calcmode="lin" valueType="num">
                                          <p:cBhvr additive="base">
                                            <p:cTn id="38" dur="8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FFDBF6B-6AD0-8024-39A7-FFEA2222A4F0}"/>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C8037C11-88F0-9A34-6B95-C50B474A4982}"/>
              </a:ext>
            </a:extLst>
          </p:cNvPr>
          <p:cNvSpPr>
            <a:spLocks noGrp="1"/>
          </p:cNvSpPr>
          <p:nvPr>
            <p:ph type="ctrTitle"/>
          </p:nvPr>
        </p:nvSpPr>
        <p:spPr>
          <a:xfrm>
            <a:off x="1524000" y="-1280448"/>
            <a:ext cx="9144000" cy="921925"/>
          </a:xfrm>
        </p:spPr>
        <p:txBody>
          <a:bodyPr>
            <a:normAutofit/>
          </a:bodyPr>
          <a:lstStyle/>
          <a:p>
            <a:r>
              <a:rPr lang="en-US" dirty="0"/>
              <a:t>Which buildings are listed? </a:t>
            </a:r>
          </a:p>
        </p:txBody>
      </p:sp>
      <p:sp>
        <p:nvSpPr>
          <p:cNvPr id="11" name="Slide Question">
            <a:extLst>
              <a:ext uri="{FF2B5EF4-FFF2-40B4-BE49-F238E27FC236}">
                <a16:creationId xmlns:a16="http://schemas.microsoft.com/office/drawing/2014/main" id="{E2F70677-1D87-C426-9117-9E20FBD38155}"/>
              </a:ext>
            </a:extLst>
          </p:cNvPr>
          <p:cNvSpPr txBox="1"/>
          <p:nvPr/>
        </p:nvSpPr>
        <p:spPr>
          <a:xfrm>
            <a:off x="0" y="-103413"/>
            <a:ext cx="8686800" cy="356123"/>
          </a:xfrm>
          <a:prstGeom prst="rect">
            <a:avLst/>
          </a:prstGeom>
          <a:noFill/>
        </p:spPr>
        <p:txBody>
          <a:bodyPr wrap="square">
            <a:spAutoFit/>
          </a:bodyPr>
          <a:lstStyle/>
          <a:p>
            <a:pPr>
              <a:lnSpc>
                <a:spcPts val="2420"/>
              </a:lnSpc>
            </a:pPr>
            <a:r>
              <a:rPr lang="en-GB" sz="1100" dirty="0">
                <a:solidFill>
                  <a:schemeClr val="bg1"/>
                </a:solidFill>
                <a:effectLst>
                  <a:glow rad="146696">
                    <a:schemeClr val="tx1">
                      <a:alpha val="55000"/>
                    </a:schemeClr>
                  </a:glow>
                </a:effectLst>
                <a:latin typeface="Superclarendon Rg" panose="02000505080000020003" pitchFamily="2" charset="77"/>
              </a:rPr>
              <a:t>What is a listed building?</a:t>
            </a:r>
          </a:p>
        </p:txBody>
      </p:sp>
      <p:sp>
        <p:nvSpPr>
          <p:cNvPr id="2" name="Title">
            <a:extLst>
              <a:ext uri="{FF2B5EF4-FFF2-40B4-BE49-F238E27FC236}">
                <a16:creationId xmlns:a16="http://schemas.microsoft.com/office/drawing/2014/main" id="{A71DF6EB-95E4-040C-B15B-CFFBF84600D5}"/>
              </a:ext>
            </a:extLst>
          </p:cNvPr>
          <p:cNvSpPr txBox="1">
            <a:spLocks/>
          </p:cNvSpPr>
          <p:nvPr/>
        </p:nvSpPr>
        <p:spPr>
          <a:xfrm>
            <a:off x="494268" y="689193"/>
            <a:ext cx="899541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Which Buildings are Listed? </a:t>
            </a:r>
          </a:p>
        </p:txBody>
      </p:sp>
      <p:sp>
        <p:nvSpPr>
          <p:cNvPr id="17" name="Text ">
            <a:extLst>
              <a:ext uri="{FF2B5EF4-FFF2-40B4-BE49-F238E27FC236}">
                <a16:creationId xmlns:a16="http://schemas.microsoft.com/office/drawing/2014/main" id="{1F25DD61-2E60-63F0-D0E8-B29BA3E91733}"/>
              </a:ext>
            </a:extLst>
          </p:cNvPr>
          <p:cNvSpPr txBox="1"/>
          <p:nvPr/>
        </p:nvSpPr>
        <p:spPr>
          <a:xfrm>
            <a:off x="536419" y="1503500"/>
            <a:ext cx="4181356"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older the building, the rarer it is, the more likely it will be listed.</a:t>
            </a:r>
          </a:p>
        </p:txBody>
      </p:sp>
      <p:sp>
        <p:nvSpPr>
          <p:cNvPr id="3" name="Text ">
            <a:extLst>
              <a:ext uri="{FF2B5EF4-FFF2-40B4-BE49-F238E27FC236}">
                <a16:creationId xmlns:a16="http://schemas.microsoft.com/office/drawing/2014/main" id="{4962610C-05FD-6FF3-DABE-9604C3E0F2AA}"/>
              </a:ext>
            </a:extLst>
          </p:cNvPr>
          <p:cNvSpPr txBox="1"/>
          <p:nvPr/>
        </p:nvSpPr>
        <p:spPr>
          <a:xfrm>
            <a:off x="571979" y="2237266"/>
            <a:ext cx="4081302"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Buildings built before 1700 are all listed. </a:t>
            </a:r>
          </a:p>
        </p:txBody>
      </p:sp>
      <p:sp>
        <p:nvSpPr>
          <p:cNvPr id="4" name="Text ">
            <a:extLst>
              <a:ext uri="{FF2B5EF4-FFF2-40B4-BE49-F238E27FC236}">
                <a16:creationId xmlns:a16="http://schemas.microsoft.com/office/drawing/2014/main" id="{D2EF400A-C84F-CEDA-3EE2-CD26A0D50EC1}"/>
              </a:ext>
            </a:extLst>
          </p:cNvPr>
          <p:cNvSpPr txBox="1"/>
          <p:nvPr/>
        </p:nvSpPr>
        <p:spPr>
          <a:xfrm>
            <a:off x="571978" y="2982475"/>
            <a:ext cx="4416582"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 building must be at least 30 years old before it can even be considered for listing.</a:t>
            </a:r>
          </a:p>
        </p:txBody>
      </p:sp>
      <p:sp>
        <p:nvSpPr>
          <p:cNvPr id="5" name="Text ">
            <a:extLst>
              <a:ext uri="{FF2B5EF4-FFF2-40B4-BE49-F238E27FC236}">
                <a16:creationId xmlns:a16="http://schemas.microsoft.com/office/drawing/2014/main" id="{89D77B29-6087-3D0E-34BA-0BCC4D05F5FA}"/>
              </a:ext>
            </a:extLst>
          </p:cNvPr>
          <p:cNvSpPr txBox="1"/>
          <p:nvPr/>
        </p:nvSpPr>
        <p:spPr>
          <a:xfrm>
            <a:off x="571978" y="3727684"/>
            <a:ext cx="4548662" cy="36740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Listed buildings come in three grades: </a:t>
            </a:r>
          </a:p>
        </p:txBody>
      </p:sp>
      <p:pic>
        <p:nvPicPr>
          <p:cNvPr id="9" name="Picture 8" descr="Grade I (the most important)&#10;">
            <a:extLst>
              <a:ext uri="{FF2B5EF4-FFF2-40B4-BE49-F238E27FC236}">
                <a16:creationId xmlns:a16="http://schemas.microsoft.com/office/drawing/2014/main" id="{6576DD65-4234-6C72-1CCE-1292AECD110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2313" y="4301722"/>
            <a:ext cx="4504319" cy="376231"/>
          </a:xfrm>
          <a:prstGeom prst="rect">
            <a:avLst/>
          </a:prstGeom>
        </p:spPr>
      </p:pic>
      <p:pic>
        <p:nvPicPr>
          <p:cNvPr id="12" name="Picture 11" descr="Grade II*">
            <a:extLst>
              <a:ext uri="{FF2B5EF4-FFF2-40B4-BE49-F238E27FC236}">
                <a16:creationId xmlns:a16="http://schemas.microsoft.com/office/drawing/2014/main" id="{C90F8378-00D5-D35C-FC64-0AA4962C807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2313" y="4827756"/>
            <a:ext cx="1766195" cy="376231"/>
          </a:xfrm>
          <a:prstGeom prst="rect">
            <a:avLst/>
          </a:prstGeom>
        </p:spPr>
      </p:pic>
      <p:pic>
        <p:nvPicPr>
          <p:cNvPr id="16" name="Picture 15" descr="Grade II">
            <a:extLst>
              <a:ext uri="{FF2B5EF4-FFF2-40B4-BE49-F238E27FC236}">
                <a16:creationId xmlns:a16="http://schemas.microsoft.com/office/drawing/2014/main" id="{999B45D8-1F36-9805-0498-F05B3902F57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52313" y="5353790"/>
            <a:ext cx="1619883" cy="376231"/>
          </a:xfrm>
          <a:prstGeom prst="rect">
            <a:avLst/>
          </a:prstGeom>
        </p:spPr>
      </p:pic>
      <p:grpSp>
        <p:nvGrpSpPr>
          <p:cNvPr id="28" name="Group 27" descr="A modern day colour photograph of the public library in Ramadan Square. A large stone, brick building. ">
            <a:extLst>
              <a:ext uri="{FF2B5EF4-FFF2-40B4-BE49-F238E27FC236}">
                <a16:creationId xmlns:a16="http://schemas.microsoft.com/office/drawing/2014/main" id="{5AEFD92C-D5DE-9316-176D-9FF5C00B65A6}"/>
              </a:ext>
            </a:extLst>
          </p:cNvPr>
          <p:cNvGrpSpPr/>
          <p:nvPr/>
        </p:nvGrpSpPr>
        <p:grpSpPr>
          <a:xfrm>
            <a:off x="5342877" y="1503500"/>
            <a:ext cx="6365149" cy="4303025"/>
            <a:chOff x="5342877" y="1617247"/>
            <a:chExt cx="6365149" cy="4303025"/>
          </a:xfrm>
        </p:grpSpPr>
        <p:pic>
          <p:nvPicPr>
            <p:cNvPr id="7" name="Picture 6" descr="A building with trees on the side&#10;&#10;AI-generated content may be incorrect.">
              <a:extLst>
                <a:ext uri="{FF2B5EF4-FFF2-40B4-BE49-F238E27FC236}">
                  <a16:creationId xmlns:a16="http://schemas.microsoft.com/office/drawing/2014/main" id="{509A3752-E7FC-F288-C2C7-2BDA272DABF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42877" y="1857565"/>
              <a:ext cx="6277144" cy="4062707"/>
            </a:xfrm>
            <a:prstGeom prst="rect">
              <a:avLst/>
            </a:prstGeom>
            <a:ln w="19050">
              <a:solidFill>
                <a:srgbClr val="000000"/>
              </a:solidFill>
            </a:ln>
          </p:spPr>
        </p:pic>
        <p:sp>
          <p:nvSpPr>
            <p:cNvPr id="26" name="Text ">
              <a:extLst>
                <a:ext uri="{FF2B5EF4-FFF2-40B4-BE49-F238E27FC236}">
                  <a16:creationId xmlns:a16="http://schemas.microsoft.com/office/drawing/2014/main" id="{21CBC47C-90A9-961F-EC99-5A4A04A541F5}"/>
                </a:ext>
              </a:extLst>
            </p:cNvPr>
            <p:cNvSpPr txBox="1"/>
            <p:nvPr/>
          </p:nvSpPr>
          <p:spPr>
            <a:xfrm>
              <a:off x="9948672" y="1617247"/>
              <a:ext cx="1759354" cy="257956"/>
            </a:xfrm>
            <a:prstGeom prst="rect">
              <a:avLst/>
            </a:prstGeom>
            <a:noFill/>
          </p:spPr>
          <p:txBody>
            <a:bodyPr wrap="square">
              <a:spAutoFit/>
            </a:bodyPr>
            <a:lstStyle/>
            <a:p>
              <a:pPr>
                <a:lnSpc>
                  <a:spcPct val="150000"/>
                </a:lnSpc>
              </a:pPr>
              <a:r>
                <a:rPr lang="en-GB" sz="800" dirty="0">
                  <a:solidFill>
                    <a:schemeClr val="bg1">
                      <a:lumMod val="85000"/>
                    </a:schemeClr>
                  </a:solidFill>
                </a:rPr>
                <a:t>© Historic England Archive DP174531 </a:t>
              </a:r>
            </a:p>
          </p:txBody>
        </p:sp>
      </p:grpSp>
      <p:pic>
        <p:nvPicPr>
          <p:cNvPr id="24" name="Picture 23" descr="An illustration of a man wearing a high vis jacket, white hard helmet and holding a clipboard. ">
            <a:extLst>
              <a:ext uri="{FF2B5EF4-FFF2-40B4-BE49-F238E27FC236}">
                <a16:creationId xmlns:a16="http://schemas.microsoft.com/office/drawing/2014/main" id="{DDC6521E-D1A6-7462-54C8-593658744EC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313683" y="2033652"/>
            <a:ext cx="1489489" cy="4691889"/>
          </a:xfrm>
          <a:prstGeom prst="rect">
            <a:avLst/>
          </a:prstGeom>
        </p:spPr>
      </p:pic>
      <p:pic>
        <p:nvPicPr>
          <p:cNvPr id="15" name="Logo">
            <a:extLst>
              <a:ext uri="{FF2B5EF4-FFF2-40B4-BE49-F238E27FC236}">
                <a16:creationId xmlns:a16="http://schemas.microsoft.com/office/drawing/2014/main" id="{DCDAEE38-3CE3-2E96-33B7-537E6C7FB929}"/>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10668000" y="5540188"/>
            <a:ext cx="1523999" cy="1316370"/>
          </a:xfrm>
          <a:prstGeom prst="rect">
            <a:avLst/>
          </a:prstGeom>
        </p:spPr>
      </p:pic>
    </p:spTree>
    <p:extLst>
      <p:ext uri="{BB962C8B-B14F-4D97-AF65-F5344CB8AC3E}">
        <p14:creationId xmlns:p14="http://schemas.microsoft.com/office/powerpoint/2010/main" val="991570221"/>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50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50000">
                                          <p:cBhvr additive="base">
                                            <p:cTn id="7" dur="1000" fill="hold"/>
                                            <p:tgtEl>
                                              <p:spTgt spid="24"/>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par>
                              <p:cTn id="33" fill="hold">
                                <p:stCondLst>
                                  <p:cond delay="4000"/>
                                </p:stCondLst>
                                <p:childTnLst>
                                  <p:par>
                                    <p:cTn id="34" presetID="10" presetClass="entr" presetSubtype="0"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par>
                              <p:cTn id="37" fill="hold">
                                <p:stCondLst>
                                  <p:cond delay="45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par>
                              <p:cTn id="41" fill="hold">
                                <p:stCondLst>
                                  <p:cond delay="5000"/>
                                </p:stCondLst>
                                <p:childTnLst>
                                  <p:par>
                                    <p:cTn id="42" presetID="10" presetClass="entr" presetSubtype="0"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1+#ppt_w/2"/>
                                              </p:val>
                                            </p:tav>
                                            <p:tav tm="100000">
                                              <p:val>
                                                <p:strVal val="#ppt_x"/>
                                              </p:val>
                                            </p:tav>
                                          </p:tavLst>
                                        </p:anim>
                                        <p:anim calcmode="lin" valueType="num">
                                          <p:cBhvr additive="base">
                                            <p:cTn id="8" dur="10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par>
                              <p:cTn id="33" fill="hold">
                                <p:stCondLst>
                                  <p:cond delay="4000"/>
                                </p:stCondLst>
                                <p:childTnLst>
                                  <p:par>
                                    <p:cTn id="34" presetID="10" presetClass="entr" presetSubtype="0"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par>
                              <p:cTn id="37" fill="hold">
                                <p:stCondLst>
                                  <p:cond delay="45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par>
                              <p:cTn id="41" fill="hold">
                                <p:stCondLst>
                                  <p:cond delay="5000"/>
                                </p:stCondLst>
                                <p:childTnLst>
                                  <p:par>
                                    <p:cTn id="42" presetID="10" presetClass="entr" presetSubtype="0"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3" grpId="0"/>
          <p:bldP spid="4" grpId="0"/>
          <p:bldP spid="5"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35F3300-40AC-A1E3-442B-620917FDF509}"/>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B5C05AEA-9A38-ABF9-CBD5-3EFADB7F1026}"/>
              </a:ext>
            </a:extLst>
          </p:cNvPr>
          <p:cNvSpPr>
            <a:spLocks noGrp="1"/>
          </p:cNvSpPr>
          <p:nvPr>
            <p:ph type="ctrTitle"/>
          </p:nvPr>
        </p:nvSpPr>
        <p:spPr>
          <a:xfrm>
            <a:off x="1524000" y="-1280448"/>
            <a:ext cx="9144000" cy="921925"/>
          </a:xfrm>
        </p:spPr>
        <p:txBody>
          <a:bodyPr>
            <a:normAutofit fontScale="90000"/>
          </a:bodyPr>
          <a:lstStyle/>
          <a:p>
            <a:r>
              <a:rPr lang="en-US" dirty="0"/>
              <a:t>How can I find listed buildings in Barrow-in-Furness?</a:t>
            </a:r>
          </a:p>
        </p:txBody>
      </p:sp>
      <p:sp>
        <p:nvSpPr>
          <p:cNvPr id="11" name="Slide Question">
            <a:extLst>
              <a:ext uri="{FF2B5EF4-FFF2-40B4-BE49-F238E27FC236}">
                <a16:creationId xmlns:a16="http://schemas.microsoft.com/office/drawing/2014/main" id="{21872658-EB89-B029-A3BB-CA43A882C8D4}"/>
              </a:ext>
            </a:extLst>
          </p:cNvPr>
          <p:cNvSpPr txBox="1"/>
          <p:nvPr/>
        </p:nvSpPr>
        <p:spPr>
          <a:xfrm>
            <a:off x="0" y="-103413"/>
            <a:ext cx="8686800" cy="356123"/>
          </a:xfrm>
          <a:prstGeom prst="rect">
            <a:avLst/>
          </a:prstGeom>
          <a:noFill/>
        </p:spPr>
        <p:txBody>
          <a:bodyPr wrap="square">
            <a:spAutoFit/>
          </a:bodyPr>
          <a:lstStyle/>
          <a:p>
            <a:pPr>
              <a:lnSpc>
                <a:spcPts val="2420"/>
              </a:lnSpc>
            </a:pPr>
            <a:r>
              <a:rPr lang="en-GB" sz="1100" dirty="0">
                <a:solidFill>
                  <a:schemeClr val="bg1"/>
                </a:solidFill>
                <a:effectLst>
                  <a:glow rad="146696">
                    <a:schemeClr val="tx1">
                      <a:alpha val="55000"/>
                    </a:schemeClr>
                  </a:glow>
                </a:effectLst>
                <a:latin typeface="Superclarendon Rg" panose="02000505080000020003" pitchFamily="2" charset="77"/>
              </a:rPr>
              <a:t>What is a listed building?</a:t>
            </a:r>
          </a:p>
        </p:txBody>
      </p:sp>
      <p:sp>
        <p:nvSpPr>
          <p:cNvPr id="2" name="Title">
            <a:extLst>
              <a:ext uri="{FF2B5EF4-FFF2-40B4-BE49-F238E27FC236}">
                <a16:creationId xmlns:a16="http://schemas.microsoft.com/office/drawing/2014/main" id="{BC9712DC-776E-3336-6F2D-3EDAF04C0151}"/>
              </a:ext>
            </a:extLst>
          </p:cNvPr>
          <p:cNvSpPr txBox="1">
            <a:spLocks/>
          </p:cNvSpPr>
          <p:nvPr/>
        </p:nvSpPr>
        <p:spPr>
          <a:xfrm>
            <a:off x="503413" y="1815762"/>
            <a:ext cx="596139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How Can I Find Listed Buildings in Barrow-in-Furness?</a:t>
            </a:r>
          </a:p>
        </p:txBody>
      </p:sp>
      <p:sp>
        <p:nvSpPr>
          <p:cNvPr id="17" name="Text ">
            <a:extLst>
              <a:ext uri="{FF2B5EF4-FFF2-40B4-BE49-F238E27FC236}">
                <a16:creationId xmlns:a16="http://schemas.microsoft.com/office/drawing/2014/main" id="{83989F43-8E11-DFF0-1599-9906F161D34E}"/>
              </a:ext>
            </a:extLst>
          </p:cNvPr>
          <p:cNvSpPr txBox="1"/>
          <p:nvPr/>
        </p:nvSpPr>
        <p:spPr>
          <a:xfrm>
            <a:off x="536418" y="2715505"/>
            <a:ext cx="5559582"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Visit the Historic England website and enter a place or postcode to find listed buildings near you at</a:t>
            </a:r>
          </a:p>
        </p:txBody>
      </p:sp>
      <p:pic>
        <p:nvPicPr>
          <p:cNvPr id="18" name="Picture 17" descr="https://historicengland.org.uk/listing/the-list/map-search  &#10;">
            <a:hlinkClick r:id="rId4"/>
            <a:extLst>
              <a:ext uri="{FF2B5EF4-FFF2-40B4-BE49-F238E27FC236}">
                <a16:creationId xmlns:a16="http://schemas.microsoft.com/office/drawing/2014/main" id="{07C537E7-7728-1BED-1326-F7AF99A28FA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16376" y="3591013"/>
            <a:ext cx="5199665" cy="1145852"/>
          </a:xfrm>
          <a:prstGeom prst="rect">
            <a:avLst/>
          </a:prstGeom>
        </p:spPr>
      </p:pic>
      <p:sp>
        <p:nvSpPr>
          <p:cNvPr id="6" name="Text ">
            <a:extLst>
              <a:ext uri="{FF2B5EF4-FFF2-40B4-BE49-F238E27FC236}">
                <a16:creationId xmlns:a16="http://schemas.microsoft.com/office/drawing/2014/main" id="{A10BA0A9-1470-BB8B-A5C6-41A798AA48D3}"/>
              </a:ext>
            </a:extLst>
          </p:cNvPr>
          <p:cNvSpPr txBox="1"/>
          <p:nvPr/>
        </p:nvSpPr>
        <p:spPr>
          <a:xfrm>
            <a:off x="536418" y="4816891"/>
            <a:ext cx="5763798"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By clicking on the points on the map, you will be able to see the official list entry with information and photographs of the listing.</a:t>
            </a:r>
          </a:p>
        </p:txBody>
      </p:sp>
      <p:pic>
        <p:nvPicPr>
          <p:cNvPr id="8" name="Picture 7" descr="A screenshot of the Historic England website, It shows the different listed buildings that are highlighted on their maps. ">
            <a:extLst>
              <a:ext uri="{FF2B5EF4-FFF2-40B4-BE49-F238E27FC236}">
                <a16:creationId xmlns:a16="http://schemas.microsoft.com/office/drawing/2014/main" id="{546D22CD-C7E5-25F4-B50D-ED1F9B03F84C}"/>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6603508" y="635000"/>
            <a:ext cx="4635500" cy="5626100"/>
          </a:xfrm>
          <a:prstGeom prst="rect">
            <a:avLst/>
          </a:prstGeom>
          <a:ln w="19050">
            <a:solidFill>
              <a:srgbClr val="000000"/>
            </a:solidFill>
          </a:ln>
        </p:spPr>
      </p:pic>
      <p:pic>
        <p:nvPicPr>
          <p:cNvPr id="10" name="Picture 9" descr="An illustration of a man wearing a high vis jacket, white hard helmet and holding a clipboard. ">
            <a:extLst>
              <a:ext uri="{FF2B5EF4-FFF2-40B4-BE49-F238E27FC236}">
                <a16:creationId xmlns:a16="http://schemas.microsoft.com/office/drawing/2014/main" id="{3006BEE7-0196-C196-F6E1-C57E8D017F9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313683" y="2033652"/>
            <a:ext cx="1489489" cy="4691889"/>
          </a:xfrm>
          <a:prstGeom prst="rect">
            <a:avLst/>
          </a:prstGeom>
        </p:spPr>
      </p:pic>
      <p:pic>
        <p:nvPicPr>
          <p:cNvPr id="15" name="Logo">
            <a:extLst>
              <a:ext uri="{FF2B5EF4-FFF2-40B4-BE49-F238E27FC236}">
                <a16:creationId xmlns:a16="http://schemas.microsoft.com/office/drawing/2014/main" id="{927FC141-B10F-6BD5-8664-7F5F62B7B0AF}"/>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668000" y="5540188"/>
            <a:ext cx="1523999" cy="1316370"/>
          </a:xfrm>
          <a:prstGeom prst="rect">
            <a:avLst/>
          </a:prstGeom>
        </p:spPr>
      </p:pic>
    </p:spTree>
    <p:extLst>
      <p:ext uri="{BB962C8B-B14F-4D97-AF65-F5344CB8AC3E}">
        <p14:creationId xmlns:p14="http://schemas.microsoft.com/office/powerpoint/2010/main" val="41456993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9723D00-E86B-51F1-1659-09EB24576E2D}"/>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D3B52FB1-B387-ACBC-BE7E-B5AD53FE89CF}"/>
              </a:ext>
            </a:extLst>
          </p:cNvPr>
          <p:cNvSpPr>
            <a:spLocks noGrp="1"/>
          </p:cNvSpPr>
          <p:nvPr>
            <p:ph type="ctrTitle"/>
          </p:nvPr>
        </p:nvSpPr>
        <p:spPr>
          <a:xfrm>
            <a:off x="1524000" y="-1280448"/>
            <a:ext cx="9144000" cy="921925"/>
          </a:xfrm>
        </p:spPr>
        <p:txBody>
          <a:bodyPr>
            <a:normAutofit fontScale="90000"/>
          </a:bodyPr>
          <a:lstStyle/>
          <a:p>
            <a:r>
              <a:rPr lang="en-US" dirty="0"/>
              <a:t>Listed buildings in Barrow-in-Furness</a:t>
            </a:r>
          </a:p>
        </p:txBody>
      </p:sp>
      <p:sp>
        <p:nvSpPr>
          <p:cNvPr id="11" name="Slide Question">
            <a:extLst>
              <a:ext uri="{FF2B5EF4-FFF2-40B4-BE49-F238E27FC236}">
                <a16:creationId xmlns:a16="http://schemas.microsoft.com/office/drawing/2014/main" id="{F4996696-7C1F-6BD7-3B6D-FDB06D9951B4}"/>
              </a:ext>
            </a:extLst>
          </p:cNvPr>
          <p:cNvSpPr txBox="1"/>
          <p:nvPr/>
        </p:nvSpPr>
        <p:spPr>
          <a:xfrm>
            <a:off x="0" y="-103413"/>
            <a:ext cx="8686800" cy="356123"/>
          </a:xfrm>
          <a:prstGeom prst="rect">
            <a:avLst/>
          </a:prstGeom>
          <a:noFill/>
        </p:spPr>
        <p:txBody>
          <a:bodyPr wrap="square">
            <a:spAutoFit/>
          </a:bodyPr>
          <a:lstStyle/>
          <a:p>
            <a:pPr>
              <a:lnSpc>
                <a:spcPts val="2420"/>
              </a:lnSpc>
            </a:pPr>
            <a:r>
              <a:rPr lang="en-GB" sz="1100" dirty="0">
                <a:solidFill>
                  <a:schemeClr val="bg1"/>
                </a:solidFill>
                <a:effectLst>
                  <a:glow rad="146696">
                    <a:schemeClr val="tx1">
                      <a:alpha val="55000"/>
                    </a:schemeClr>
                  </a:glow>
                </a:effectLst>
                <a:latin typeface="Superclarendon Rg" panose="02000505080000020003" pitchFamily="2" charset="77"/>
              </a:rPr>
              <a:t>What listed buildings are there in Barrow-in-Furness?</a:t>
            </a:r>
          </a:p>
        </p:txBody>
      </p:sp>
      <p:sp>
        <p:nvSpPr>
          <p:cNvPr id="17" name="Text ">
            <a:extLst>
              <a:ext uri="{FF2B5EF4-FFF2-40B4-BE49-F238E27FC236}">
                <a16:creationId xmlns:a16="http://schemas.microsoft.com/office/drawing/2014/main" id="{7A1E596F-575D-E85D-4736-0111446185C9}"/>
              </a:ext>
            </a:extLst>
          </p:cNvPr>
          <p:cNvSpPr txBox="1"/>
          <p:nvPr/>
        </p:nvSpPr>
        <p:spPr>
          <a:xfrm>
            <a:off x="627858" y="765997"/>
            <a:ext cx="2535965"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There are more than 100 listed buildings in Barrow-in-Furness. </a:t>
            </a:r>
          </a:p>
        </p:txBody>
      </p:sp>
      <p:sp>
        <p:nvSpPr>
          <p:cNvPr id="4" name="Text ">
            <a:extLst>
              <a:ext uri="{FF2B5EF4-FFF2-40B4-BE49-F238E27FC236}">
                <a16:creationId xmlns:a16="http://schemas.microsoft.com/office/drawing/2014/main" id="{5F470129-722F-DE69-7E14-80B713177DD8}"/>
              </a:ext>
            </a:extLst>
          </p:cNvPr>
          <p:cNvSpPr txBox="1"/>
          <p:nvPr/>
        </p:nvSpPr>
        <p:spPr>
          <a:xfrm>
            <a:off x="627857" y="2033652"/>
            <a:ext cx="2362231"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following are just a few of them.</a:t>
            </a:r>
          </a:p>
        </p:txBody>
      </p:sp>
      <p:pic>
        <p:nvPicPr>
          <p:cNvPr id="3" name="Picture 2" descr="A screenshot of the Historic England website, It shows the different listed buildings that are highlighted in Barrow-in-Furness. ">
            <a:extLst>
              <a:ext uri="{FF2B5EF4-FFF2-40B4-BE49-F238E27FC236}">
                <a16:creationId xmlns:a16="http://schemas.microsoft.com/office/drawing/2014/main" id="{8AE95393-73D6-509C-D3A4-C2EE4A4A2B23}"/>
              </a:ext>
            </a:extLst>
          </p:cNvPr>
          <p:cNvPicPr>
            <a:picLocks noChangeAspect="1"/>
          </p:cNvPicPr>
          <p:nvPr/>
        </p:nvPicPr>
        <p:blipFill>
          <a:blip r:embed="rId4"/>
          <a:stretch>
            <a:fillRect/>
          </a:stretch>
        </p:blipFill>
        <p:spPr>
          <a:xfrm>
            <a:off x="3629510" y="765073"/>
            <a:ext cx="6861331" cy="5327853"/>
          </a:xfrm>
          <a:prstGeom prst="rect">
            <a:avLst/>
          </a:prstGeom>
          <a:ln w="19050">
            <a:solidFill>
              <a:srgbClr val="000000"/>
            </a:solidFill>
          </a:ln>
        </p:spPr>
      </p:pic>
      <p:pic>
        <p:nvPicPr>
          <p:cNvPr id="10" name="Picture 9" descr="An illustration of a man wearing a high vis jacket, white hard helmet and holding a clipboard. ">
            <a:extLst>
              <a:ext uri="{FF2B5EF4-FFF2-40B4-BE49-F238E27FC236}">
                <a16:creationId xmlns:a16="http://schemas.microsoft.com/office/drawing/2014/main" id="{E786DBEF-15CA-FF4D-5462-456A27A91F2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13683" y="2033652"/>
            <a:ext cx="1489489" cy="4691889"/>
          </a:xfrm>
          <a:prstGeom prst="rect">
            <a:avLst/>
          </a:prstGeom>
        </p:spPr>
      </p:pic>
      <p:pic>
        <p:nvPicPr>
          <p:cNvPr id="15" name="Logo">
            <a:extLst>
              <a:ext uri="{FF2B5EF4-FFF2-40B4-BE49-F238E27FC236}">
                <a16:creationId xmlns:a16="http://schemas.microsoft.com/office/drawing/2014/main" id="{BA732D64-7C94-4D18-9181-021ADB1C5FBE}"/>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40188"/>
            <a:ext cx="1523999" cy="1316370"/>
          </a:xfrm>
          <a:prstGeom prst="rect">
            <a:avLst/>
          </a:prstGeom>
        </p:spPr>
      </p:pic>
    </p:spTree>
    <p:extLst>
      <p:ext uri="{BB962C8B-B14F-4D97-AF65-F5344CB8AC3E}">
        <p14:creationId xmlns:p14="http://schemas.microsoft.com/office/powerpoint/2010/main" val="30560258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9D89C99-6973-F716-946F-B38A919F1495}"/>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3075BD93-7E66-FF8B-3F74-96F145E7ECF7}"/>
              </a:ext>
            </a:extLst>
          </p:cNvPr>
          <p:cNvSpPr>
            <a:spLocks noGrp="1"/>
          </p:cNvSpPr>
          <p:nvPr>
            <p:ph type="ctrTitle"/>
          </p:nvPr>
        </p:nvSpPr>
        <p:spPr>
          <a:xfrm>
            <a:off x="1524000" y="-1280448"/>
            <a:ext cx="9144000" cy="921925"/>
          </a:xfrm>
        </p:spPr>
        <p:txBody>
          <a:bodyPr>
            <a:normAutofit/>
          </a:bodyPr>
          <a:lstStyle/>
          <a:p>
            <a:r>
              <a:rPr lang="en-US" dirty="0"/>
              <a:t>Barrow Town Hall</a:t>
            </a:r>
          </a:p>
        </p:txBody>
      </p:sp>
      <p:sp>
        <p:nvSpPr>
          <p:cNvPr id="16" name="Slide Question">
            <a:extLst>
              <a:ext uri="{FF2B5EF4-FFF2-40B4-BE49-F238E27FC236}">
                <a16:creationId xmlns:a16="http://schemas.microsoft.com/office/drawing/2014/main" id="{D2B8FF54-4126-2E9E-E818-2E9E2A244D21}"/>
              </a:ext>
            </a:extLst>
          </p:cNvPr>
          <p:cNvSpPr txBox="1"/>
          <p:nvPr/>
        </p:nvSpPr>
        <p:spPr>
          <a:xfrm>
            <a:off x="0" y="-103413"/>
            <a:ext cx="8686800" cy="356123"/>
          </a:xfrm>
          <a:prstGeom prst="rect">
            <a:avLst/>
          </a:prstGeom>
          <a:noFill/>
        </p:spPr>
        <p:txBody>
          <a:bodyPr wrap="square">
            <a:spAutoFit/>
          </a:bodyPr>
          <a:lstStyle/>
          <a:p>
            <a:pPr>
              <a:lnSpc>
                <a:spcPts val="2420"/>
              </a:lnSpc>
            </a:pPr>
            <a:r>
              <a:rPr lang="en-GB" sz="1100" dirty="0">
                <a:solidFill>
                  <a:schemeClr val="bg1"/>
                </a:solidFill>
                <a:effectLst>
                  <a:glow rad="146696">
                    <a:schemeClr val="tx1">
                      <a:alpha val="55000"/>
                    </a:schemeClr>
                  </a:glow>
                </a:effectLst>
                <a:latin typeface="Superclarendon Rg" panose="02000505080000020003" pitchFamily="2" charset="77"/>
              </a:rPr>
              <a:t>What listed buildings are there in Barrow-in-Furness?</a:t>
            </a:r>
          </a:p>
        </p:txBody>
      </p:sp>
      <p:sp>
        <p:nvSpPr>
          <p:cNvPr id="9" name="Title">
            <a:extLst>
              <a:ext uri="{FF2B5EF4-FFF2-40B4-BE49-F238E27FC236}">
                <a16:creationId xmlns:a16="http://schemas.microsoft.com/office/drawing/2014/main" id="{DCC5A1DC-03D9-3CA8-5010-1FF7C179FD9A}"/>
              </a:ext>
            </a:extLst>
          </p:cNvPr>
          <p:cNvSpPr txBox="1">
            <a:spLocks/>
          </p:cNvSpPr>
          <p:nvPr/>
        </p:nvSpPr>
        <p:spPr>
          <a:xfrm>
            <a:off x="503413" y="471244"/>
            <a:ext cx="596139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Barrow Town Hall</a:t>
            </a:r>
          </a:p>
        </p:txBody>
      </p:sp>
      <p:sp>
        <p:nvSpPr>
          <p:cNvPr id="17" name="Text ">
            <a:extLst>
              <a:ext uri="{FF2B5EF4-FFF2-40B4-BE49-F238E27FC236}">
                <a16:creationId xmlns:a16="http://schemas.microsoft.com/office/drawing/2014/main" id="{A0D0A88E-DD13-76AD-1442-4683918D6421}"/>
              </a:ext>
            </a:extLst>
          </p:cNvPr>
          <p:cNvSpPr txBox="1"/>
          <p:nvPr/>
        </p:nvSpPr>
        <p:spPr>
          <a:xfrm>
            <a:off x="468988" y="1320759"/>
            <a:ext cx="3800845"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Barrow-in-Furness Town Hall was built between 1882 and 1887. </a:t>
            </a:r>
          </a:p>
        </p:txBody>
      </p:sp>
      <p:sp>
        <p:nvSpPr>
          <p:cNvPr id="2" name="Text ">
            <a:extLst>
              <a:ext uri="{FF2B5EF4-FFF2-40B4-BE49-F238E27FC236}">
                <a16:creationId xmlns:a16="http://schemas.microsoft.com/office/drawing/2014/main" id="{E8D4307F-0FD4-5DD3-6DBB-51ECF655C6AB}"/>
              </a:ext>
            </a:extLst>
          </p:cNvPr>
          <p:cNvSpPr txBox="1"/>
          <p:nvPr/>
        </p:nvSpPr>
        <p:spPr>
          <a:xfrm>
            <a:off x="468988" y="2048014"/>
            <a:ext cx="3800845"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It is built from local red sandstone, from Hawcoat Quarry, with a slate roof.  It was designed in a style called Gothic Revival, inspired by medieval buildings.</a:t>
            </a:r>
          </a:p>
        </p:txBody>
      </p:sp>
      <p:sp>
        <p:nvSpPr>
          <p:cNvPr id="5" name="Text ">
            <a:extLst>
              <a:ext uri="{FF2B5EF4-FFF2-40B4-BE49-F238E27FC236}">
                <a16:creationId xmlns:a16="http://schemas.microsoft.com/office/drawing/2014/main" id="{900DC892-F606-D012-DD5F-937416C21199}"/>
              </a:ext>
            </a:extLst>
          </p:cNvPr>
          <p:cNvSpPr txBox="1"/>
          <p:nvPr/>
        </p:nvSpPr>
        <p:spPr>
          <a:xfrm>
            <a:off x="468988" y="3680976"/>
            <a:ext cx="4072158"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It was opened during Queen Victoria’s Jubilee celebrations. It was built to be a symbol of Barrows industrial growth, wealth and prosperity. </a:t>
            </a:r>
          </a:p>
        </p:txBody>
      </p:sp>
      <p:sp>
        <p:nvSpPr>
          <p:cNvPr id="6" name="Text ">
            <a:extLst>
              <a:ext uri="{FF2B5EF4-FFF2-40B4-BE49-F238E27FC236}">
                <a16:creationId xmlns:a16="http://schemas.microsoft.com/office/drawing/2014/main" id="{4C4F9A8E-978E-CFEC-A18E-A45F6C3AEE39}"/>
              </a:ext>
            </a:extLst>
          </p:cNvPr>
          <p:cNvSpPr txBox="1"/>
          <p:nvPr/>
        </p:nvSpPr>
        <p:spPr>
          <a:xfrm>
            <a:off x="468988" y="5008396"/>
            <a:ext cx="4072158"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impressive building features a tall clock tower, beautiful stained glass windows, and grand stone staircases.</a:t>
            </a:r>
          </a:p>
        </p:txBody>
      </p:sp>
      <p:grpSp>
        <p:nvGrpSpPr>
          <p:cNvPr id="13" name="Group 12" descr="A modern day colour photograph of Barrow Town Hall, a large red brick gothic style building. ">
            <a:extLst>
              <a:ext uri="{FF2B5EF4-FFF2-40B4-BE49-F238E27FC236}">
                <a16:creationId xmlns:a16="http://schemas.microsoft.com/office/drawing/2014/main" id="{9E983ED7-8CAD-F18B-66A5-B6B0A153EBBB}"/>
              </a:ext>
            </a:extLst>
          </p:cNvPr>
          <p:cNvGrpSpPr/>
          <p:nvPr/>
        </p:nvGrpSpPr>
        <p:grpSpPr>
          <a:xfrm>
            <a:off x="4578430" y="1090815"/>
            <a:ext cx="7019868" cy="5200500"/>
            <a:chOff x="4578430" y="1090815"/>
            <a:chExt cx="7019868" cy="5200500"/>
          </a:xfrm>
        </p:grpSpPr>
        <p:pic>
          <p:nvPicPr>
            <p:cNvPr id="8" name="Picture 7" descr="A large brick building with a clock tower&#10;&#10;AI-generated content may be incorrect.">
              <a:extLst>
                <a:ext uri="{FF2B5EF4-FFF2-40B4-BE49-F238E27FC236}">
                  <a16:creationId xmlns:a16="http://schemas.microsoft.com/office/drawing/2014/main" id="{F5EE46C1-070C-3608-9519-3B41EEDBCC8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578430" y="1320759"/>
              <a:ext cx="6924721" cy="4970556"/>
            </a:xfrm>
            <a:prstGeom prst="rect">
              <a:avLst/>
            </a:prstGeom>
            <a:ln w="19050">
              <a:solidFill>
                <a:srgbClr val="000000"/>
              </a:solidFill>
            </a:ln>
          </p:spPr>
        </p:pic>
        <p:sp>
          <p:nvSpPr>
            <p:cNvPr id="12" name="Text ">
              <a:extLst>
                <a:ext uri="{FF2B5EF4-FFF2-40B4-BE49-F238E27FC236}">
                  <a16:creationId xmlns:a16="http://schemas.microsoft.com/office/drawing/2014/main" id="{315F829E-32EA-A719-4B12-3647C2A66A9A}"/>
                </a:ext>
              </a:extLst>
            </p:cNvPr>
            <p:cNvSpPr txBox="1"/>
            <p:nvPr/>
          </p:nvSpPr>
          <p:spPr>
            <a:xfrm>
              <a:off x="9851390" y="1090815"/>
              <a:ext cx="1746908" cy="257956"/>
            </a:xfrm>
            <a:prstGeom prst="rect">
              <a:avLst/>
            </a:prstGeom>
            <a:noFill/>
          </p:spPr>
          <p:txBody>
            <a:bodyPr wrap="square">
              <a:spAutoFit/>
            </a:bodyPr>
            <a:lstStyle/>
            <a:p>
              <a:pPr>
                <a:lnSpc>
                  <a:spcPct val="150000"/>
                </a:lnSpc>
              </a:pPr>
              <a:r>
                <a:rPr lang="en-GB" sz="800" dirty="0">
                  <a:solidFill>
                    <a:schemeClr val="bg1">
                      <a:lumMod val="85000"/>
                    </a:schemeClr>
                  </a:solidFill>
                </a:rPr>
                <a:t>© Historic England Archive DP066598</a:t>
              </a:r>
            </a:p>
          </p:txBody>
        </p:sp>
      </p:grpSp>
      <p:pic>
        <p:nvPicPr>
          <p:cNvPr id="10" name="Picture 9" descr="An illustration of a man wearing a high vis jacket, white hard helmet and holding a clipboard. ">
            <a:extLst>
              <a:ext uri="{FF2B5EF4-FFF2-40B4-BE49-F238E27FC236}">
                <a16:creationId xmlns:a16="http://schemas.microsoft.com/office/drawing/2014/main" id="{5FEF4047-2586-B231-43C0-8F61E773B18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13683" y="2033652"/>
            <a:ext cx="1489489" cy="4691889"/>
          </a:xfrm>
          <a:prstGeom prst="rect">
            <a:avLst/>
          </a:prstGeom>
        </p:spPr>
      </p:pic>
      <p:pic>
        <p:nvPicPr>
          <p:cNvPr id="15" name="Logo">
            <a:extLst>
              <a:ext uri="{FF2B5EF4-FFF2-40B4-BE49-F238E27FC236}">
                <a16:creationId xmlns:a16="http://schemas.microsoft.com/office/drawing/2014/main" id="{7334013F-5404-F210-2264-CD0C33F26DB4}"/>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40188"/>
            <a:ext cx="1523999" cy="1316370"/>
          </a:xfrm>
          <a:prstGeom prst="rect">
            <a:avLst/>
          </a:prstGeom>
        </p:spPr>
      </p:pic>
    </p:spTree>
    <p:extLst>
      <p:ext uri="{BB962C8B-B14F-4D97-AF65-F5344CB8AC3E}">
        <p14:creationId xmlns:p14="http://schemas.microsoft.com/office/powerpoint/2010/main" val="29434591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P spid="2"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242933F-2AE8-17FA-B618-6093396A077A}"/>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5B9256D6-E4E4-2418-0D5E-6934A8F31B95}"/>
              </a:ext>
            </a:extLst>
          </p:cNvPr>
          <p:cNvSpPr>
            <a:spLocks noGrp="1"/>
          </p:cNvSpPr>
          <p:nvPr>
            <p:ph type="ctrTitle"/>
          </p:nvPr>
        </p:nvSpPr>
        <p:spPr>
          <a:xfrm>
            <a:off x="1524000" y="-1280448"/>
            <a:ext cx="9144000" cy="921925"/>
          </a:xfrm>
        </p:spPr>
        <p:txBody>
          <a:bodyPr>
            <a:normAutofit/>
          </a:bodyPr>
          <a:lstStyle/>
          <a:p>
            <a:r>
              <a:rPr lang="en-US" dirty="0"/>
              <a:t>Church of St Mary of Furness</a:t>
            </a:r>
          </a:p>
        </p:txBody>
      </p:sp>
      <p:sp>
        <p:nvSpPr>
          <p:cNvPr id="12" name="Slide Question">
            <a:extLst>
              <a:ext uri="{FF2B5EF4-FFF2-40B4-BE49-F238E27FC236}">
                <a16:creationId xmlns:a16="http://schemas.microsoft.com/office/drawing/2014/main" id="{B9EBB83C-4AE3-A25F-7900-159EDB1FD422}"/>
              </a:ext>
            </a:extLst>
          </p:cNvPr>
          <p:cNvSpPr txBox="1"/>
          <p:nvPr/>
        </p:nvSpPr>
        <p:spPr>
          <a:xfrm>
            <a:off x="0" y="-103413"/>
            <a:ext cx="8686800" cy="356123"/>
          </a:xfrm>
          <a:prstGeom prst="rect">
            <a:avLst/>
          </a:prstGeom>
          <a:noFill/>
        </p:spPr>
        <p:txBody>
          <a:bodyPr wrap="square">
            <a:spAutoFit/>
          </a:bodyPr>
          <a:lstStyle/>
          <a:p>
            <a:pPr>
              <a:lnSpc>
                <a:spcPts val="2420"/>
              </a:lnSpc>
            </a:pPr>
            <a:r>
              <a:rPr lang="en-GB" sz="1100" dirty="0">
                <a:solidFill>
                  <a:schemeClr val="bg1"/>
                </a:solidFill>
                <a:effectLst>
                  <a:glow rad="146696">
                    <a:schemeClr val="tx1">
                      <a:alpha val="55000"/>
                    </a:schemeClr>
                  </a:glow>
                </a:effectLst>
                <a:latin typeface="Superclarendon Rg" panose="02000505080000020003" pitchFamily="2" charset="77"/>
              </a:rPr>
              <a:t>What listed buildings are there in Barrow-in-Furness?</a:t>
            </a:r>
          </a:p>
        </p:txBody>
      </p:sp>
      <p:grpSp>
        <p:nvGrpSpPr>
          <p:cNvPr id="7" name="Group 6" descr="A modern day colour photograph of St Mary's Church, an old brick building with a tall steeple. ">
            <a:extLst>
              <a:ext uri="{FF2B5EF4-FFF2-40B4-BE49-F238E27FC236}">
                <a16:creationId xmlns:a16="http://schemas.microsoft.com/office/drawing/2014/main" id="{860B1FB6-9464-8872-691C-D9B584F7C456}"/>
              </a:ext>
            </a:extLst>
          </p:cNvPr>
          <p:cNvGrpSpPr/>
          <p:nvPr/>
        </p:nvGrpSpPr>
        <p:grpSpPr>
          <a:xfrm>
            <a:off x="671250" y="526108"/>
            <a:ext cx="3850048" cy="5764667"/>
            <a:chOff x="671250" y="526108"/>
            <a:chExt cx="3850048" cy="5764667"/>
          </a:xfrm>
        </p:grpSpPr>
        <p:pic>
          <p:nvPicPr>
            <p:cNvPr id="3" name="Picture 2" descr="A church with a steeple&#10;&#10;AI-generated content may be incorrect.">
              <a:extLst>
                <a:ext uri="{FF2B5EF4-FFF2-40B4-BE49-F238E27FC236}">
                  <a16:creationId xmlns:a16="http://schemas.microsoft.com/office/drawing/2014/main" id="{76493B45-365B-29EF-99F4-75F9C8B699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1250" y="526108"/>
              <a:ext cx="3717455" cy="5583536"/>
            </a:xfrm>
            <a:prstGeom prst="rect">
              <a:avLst/>
            </a:prstGeom>
            <a:ln w="19050">
              <a:solidFill>
                <a:srgbClr val="000000"/>
              </a:solidFill>
            </a:ln>
          </p:spPr>
        </p:pic>
        <p:sp>
          <p:nvSpPr>
            <p:cNvPr id="4" name="Text ">
              <a:extLst>
                <a:ext uri="{FF2B5EF4-FFF2-40B4-BE49-F238E27FC236}">
                  <a16:creationId xmlns:a16="http://schemas.microsoft.com/office/drawing/2014/main" id="{90732CAE-F54C-16A0-19E5-9AE2DF612EC6}"/>
                </a:ext>
              </a:extLst>
            </p:cNvPr>
            <p:cNvSpPr txBox="1"/>
            <p:nvPr/>
          </p:nvSpPr>
          <p:spPr>
            <a:xfrm>
              <a:off x="2478024" y="6032819"/>
              <a:ext cx="2043274" cy="257956"/>
            </a:xfrm>
            <a:prstGeom prst="rect">
              <a:avLst/>
            </a:prstGeom>
            <a:noFill/>
          </p:spPr>
          <p:txBody>
            <a:bodyPr wrap="square">
              <a:spAutoFit/>
            </a:bodyPr>
            <a:lstStyle/>
            <a:p>
              <a:pPr>
                <a:lnSpc>
                  <a:spcPct val="150000"/>
                </a:lnSpc>
              </a:pPr>
              <a:r>
                <a:rPr lang="en-GB" sz="800" dirty="0">
                  <a:solidFill>
                    <a:schemeClr val="bg1">
                      <a:lumMod val="85000"/>
                    </a:schemeClr>
                  </a:solidFill>
                </a:rPr>
                <a:t>© Historic England Archive IOE01/02861/34</a:t>
              </a:r>
            </a:p>
          </p:txBody>
        </p:sp>
      </p:grpSp>
      <p:sp>
        <p:nvSpPr>
          <p:cNvPr id="9" name="Title">
            <a:extLst>
              <a:ext uri="{FF2B5EF4-FFF2-40B4-BE49-F238E27FC236}">
                <a16:creationId xmlns:a16="http://schemas.microsoft.com/office/drawing/2014/main" id="{57F01445-0AFF-ABD5-7169-D17C833200DF}"/>
              </a:ext>
            </a:extLst>
          </p:cNvPr>
          <p:cNvSpPr txBox="1">
            <a:spLocks/>
          </p:cNvSpPr>
          <p:nvPr/>
        </p:nvSpPr>
        <p:spPr>
          <a:xfrm>
            <a:off x="4706605" y="1365227"/>
            <a:ext cx="654051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Church of </a:t>
            </a:r>
          </a:p>
          <a:p>
            <a:pPr algn="l"/>
            <a:r>
              <a:rPr lang="en-GB" sz="4000" dirty="0">
                <a:ln w="12700">
                  <a:noFill/>
                </a:ln>
                <a:latin typeface="Superclarendon Rg" panose="02060605060000020003" pitchFamily="18" charset="77"/>
              </a:rPr>
              <a:t>St Mary of Furness</a:t>
            </a:r>
          </a:p>
        </p:txBody>
      </p:sp>
      <p:sp>
        <p:nvSpPr>
          <p:cNvPr id="17" name="Text ">
            <a:extLst>
              <a:ext uri="{FF2B5EF4-FFF2-40B4-BE49-F238E27FC236}">
                <a16:creationId xmlns:a16="http://schemas.microsoft.com/office/drawing/2014/main" id="{7AF94851-9FB4-5A0E-0B41-398AD14464BB}"/>
              </a:ext>
            </a:extLst>
          </p:cNvPr>
          <p:cNvSpPr txBox="1"/>
          <p:nvPr/>
        </p:nvSpPr>
        <p:spPr>
          <a:xfrm>
            <a:off x="4672179" y="2304151"/>
            <a:ext cx="5323603"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St Mary’s Church, built between 1866 and 1867, </a:t>
            </a:r>
          </a:p>
          <a:p>
            <a:pPr>
              <a:lnSpc>
                <a:spcPct val="150000"/>
              </a:lnSpc>
            </a:pPr>
            <a:r>
              <a:rPr lang="en-GB" sz="1300" dirty="0">
                <a:latin typeface="Linkpen 17a Print" panose="03050602060000000000" pitchFamily="66" charset="77"/>
              </a:rPr>
              <a:t>is a very important building in Barrow-in-Furness. </a:t>
            </a:r>
          </a:p>
        </p:txBody>
      </p:sp>
      <p:sp>
        <p:nvSpPr>
          <p:cNvPr id="2" name="Text ">
            <a:extLst>
              <a:ext uri="{FF2B5EF4-FFF2-40B4-BE49-F238E27FC236}">
                <a16:creationId xmlns:a16="http://schemas.microsoft.com/office/drawing/2014/main" id="{9C3A33CC-FCF7-6B83-C440-3D342FC84C57}"/>
              </a:ext>
            </a:extLst>
          </p:cNvPr>
          <p:cNvSpPr txBox="1"/>
          <p:nvPr/>
        </p:nvSpPr>
        <p:spPr>
          <a:xfrm>
            <a:off x="4672180" y="3158825"/>
            <a:ext cx="5093612"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It was the first Catholic church in our area, built for the many Irish families who came to work here after large haematite iron ore deposits were discovered in the 1850s. </a:t>
            </a:r>
          </a:p>
        </p:txBody>
      </p:sp>
      <p:sp>
        <p:nvSpPr>
          <p:cNvPr id="5" name="Text ">
            <a:extLst>
              <a:ext uri="{FF2B5EF4-FFF2-40B4-BE49-F238E27FC236}">
                <a16:creationId xmlns:a16="http://schemas.microsoft.com/office/drawing/2014/main" id="{490CF810-C3B6-CD60-199D-7A59EBF8E3EA}"/>
              </a:ext>
            </a:extLst>
          </p:cNvPr>
          <p:cNvSpPr txBox="1"/>
          <p:nvPr/>
        </p:nvSpPr>
        <p:spPr>
          <a:xfrm>
            <a:off x="4672180" y="4613664"/>
            <a:ext cx="5457206"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Like the Town Hall, this church was also designed </a:t>
            </a:r>
          </a:p>
          <a:p>
            <a:pPr>
              <a:lnSpc>
                <a:spcPct val="150000"/>
              </a:lnSpc>
            </a:pPr>
            <a:r>
              <a:rPr lang="en-GB" sz="1300" dirty="0">
                <a:latin typeface="Linkpen 17a Print" panose="03050602060000000000" pitchFamily="66" charset="77"/>
              </a:rPr>
              <a:t>in the Gothic Revival style. Its tall spire, pointed windows, and beautiful stonework make it standout even today. </a:t>
            </a:r>
          </a:p>
        </p:txBody>
      </p:sp>
      <p:pic>
        <p:nvPicPr>
          <p:cNvPr id="10" name="Picture 9" descr="An illustration of a man wearing a high vis jacket, white hard helmet and holding a clipboard. ">
            <a:extLst>
              <a:ext uri="{FF2B5EF4-FFF2-40B4-BE49-F238E27FC236}">
                <a16:creationId xmlns:a16="http://schemas.microsoft.com/office/drawing/2014/main" id="{DC47AEC6-9218-DD1F-38F4-33C7D11318D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13683" y="2033652"/>
            <a:ext cx="1489489" cy="4691889"/>
          </a:xfrm>
          <a:prstGeom prst="rect">
            <a:avLst/>
          </a:prstGeom>
        </p:spPr>
      </p:pic>
      <p:pic>
        <p:nvPicPr>
          <p:cNvPr id="15" name="Logo">
            <a:extLst>
              <a:ext uri="{FF2B5EF4-FFF2-40B4-BE49-F238E27FC236}">
                <a16:creationId xmlns:a16="http://schemas.microsoft.com/office/drawing/2014/main" id="{2AECC730-CE9C-BE44-5B69-7141530B9C5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40188"/>
            <a:ext cx="1523999" cy="1316370"/>
          </a:xfrm>
          <a:prstGeom prst="rect">
            <a:avLst/>
          </a:prstGeom>
        </p:spPr>
      </p:pic>
    </p:spTree>
    <p:extLst>
      <p:ext uri="{BB962C8B-B14F-4D97-AF65-F5344CB8AC3E}">
        <p14:creationId xmlns:p14="http://schemas.microsoft.com/office/powerpoint/2010/main" val="41621160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P spid="2" grpId="0"/>
      <p:bldP spid="5"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482</TotalTime>
  <Words>1546</Words>
  <Application>Microsoft Macintosh PowerPoint</Application>
  <PresentationFormat>Widescreen</PresentationFormat>
  <Paragraphs>148</Paragraphs>
  <Slides>19</Slides>
  <Notes>19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Linkpen 17a Print</vt:lpstr>
      <vt:lpstr>Aptos</vt:lpstr>
      <vt:lpstr>Calibri Light</vt:lpstr>
      <vt:lpstr>Arial</vt:lpstr>
      <vt:lpstr>Superclarendon Rg</vt:lpstr>
      <vt:lpstr>Calibri</vt:lpstr>
      <vt:lpstr>Office Theme</vt:lpstr>
      <vt:lpstr>Barrow-in-Furness's Listed Buildings</vt:lpstr>
      <vt:lpstr>Questions</vt:lpstr>
      <vt:lpstr>Listed</vt:lpstr>
      <vt:lpstr>What is a Listed Building?</vt:lpstr>
      <vt:lpstr>Which buildings are listed? </vt:lpstr>
      <vt:lpstr>How can I find listed buildings in Barrow-in-Furness?</vt:lpstr>
      <vt:lpstr>Listed buildings in Barrow-in-Furness</vt:lpstr>
      <vt:lpstr>Barrow Town Hall</vt:lpstr>
      <vt:lpstr>Church of St Mary of Furness</vt:lpstr>
      <vt:lpstr>General Offices at Vickers Ship and Engineering Limited</vt:lpstr>
      <vt:lpstr>Statue of Sir James Ramsden</vt:lpstr>
      <vt:lpstr>Ramsden Hall</vt:lpstr>
      <vt:lpstr>Public Library, Ramsden Square</vt:lpstr>
      <vt:lpstr>Central Fire Station</vt:lpstr>
      <vt:lpstr>Steamer Street Tenements</vt:lpstr>
      <vt:lpstr>Memorial to James Gall</vt:lpstr>
      <vt:lpstr>How does a structure become listed?</vt:lpstr>
      <vt:lpstr>What does it mean when something becomes listed?</vt:lpstr>
      <vt:lpstr>Why is listing important?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Teacher's Pet Classroom Resources</cp:lastModifiedBy>
  <cp:revision>71</cp:revision>
  <dcterms:created xsi:type="dcterms:W3CDTF">2022-12-09T08:02:53Z</dcterms:created>
  <dcterms:modified xsi:type="dcterms:W3CDTF">2025-08-01T10:35:55Z</dcterms:modified>
</cp:coreProperties>
</file>