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2" r:id="rId5"/>
    <p:sldId id="263" r:id="rId6"/>
    <p:sldId id="264" r:id="rId7"/>
    <p:sldId id="265" r:id="rId8"/>
    <p:sldId id="266" r:id="rId9"/>
    <p:sldId id="267" r:id="rId10"/>
    <p:sldId id="269" r:id="rId11"/>
    <p:sldId id="268" r:id="rId12"/>
    <p:sldId id="270" r:id="rId13"/>
    <p:sldId id="271" r:id="rId14"/>
    <p:sldId id="272" r:id="rId15"/>
    <p:sldId id="273" r:id="rId16"/>
    <p:sldId id="274" r:id="rId17"/>
    <p:sldId id="275" r:id="rId18"/>
    <p:sldId id="276" r:id="rId19"/>
  </p:sldIdLst>
  <p:sldSz cx="12192000" cy="6858000"/>
  <p:notesSz cx="6858000" cy="9144000"/>
  <p:embeddedFontLst>
    <p:embeddedFont>
      <p:font typeface="Linkpen 17a Print" panose="03050602060000000000" pitchFamily="66" charset="0"/>
      <p:regular r:id="rId21"/>
      <p:italic r:id="rId22"/>
    </p:embeddedFont>
    <p:embeddedFont>
      <p:font typeface="Superclarendon Rg" panose="02060605060000020003" pitchFamily="18" charset="0"/>
      <p:regular r:id="rId23"/>
      <p:bold r:id="rId24"/>
      <p:italic r:id="rId25"/>
      <p:boldItalic r:id="rId2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505E"/>
    <a:srgbClr val="56AE44"/>
    <a:srgbClr val="7E8C99"/>
    <a:srgbClr val="C6E7F8"/>
    <a:srgbClr val="FAB721"/>
    <a:srgbClr val="F49734"/>
    <a:srgbClr val="B65379"/>
    <a:srgbClr val="F6A548"/>
    <a:srgbClr val="79B963"/>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2EDB34-CE88-44BB-8E77-C49524EF62BD}" v="11" dt="2025-09-23T13:45:05.3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032"/>
    <p:restoredTop sz="96327"/>
  </p:normalViewPr>
  <p:slideViewPr>
    <p:cSldViewPr snapToGrid="0">
      <p:cViewPr varScale="1">
        <p:scale>
          <a:sx n="103" d="100"/>
          <a:sy n="103" d="100"/>
        </p:scale>
        <p:origin x="162" y="348"/>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F82EDB34-CE88-44BB-8E77-C49524EF62BD}"/>
    <pc:docChg chg="modSld">
      <pc:chgData name="McHarg, Catherine" userId="88b8f76c-9ae3-4745-88eb-fe0667a22af5" providerId="ADAL" clId="{F82EDB34-CE88-44BB-8E77-C49524EF62BD}" dt="2025-09-23T13:46:36.556" v="16" actId="962"/>
      <pc:docMkLst>
        <pc:docMk/>
      </pc:docMkLst>
      <pc:sldChg chg="modAnim">
        <pc:chgData name="McHarg, Catherine" userId="88b8f76c-9ae3-4745-88eb-fe0667a22af5" providerId="ADAL" clId="{F82EDB34-CE88-44BB-8E77-C49524EF62BD}" dt="2025-09-23T13:38:18.975" v="3"/>
        <pc:sldMkLst>
          <pc:docMk/>
          <pc:sldMk cId="2595372150" sldId="264"/>
        </pc:sldMkLst>
      </pc:sldChg>
      <pc:sldChg chg="modSp">
        <pc:chgData name="McHarg, Catherine" userId="88b8f76c-9ae3-4745-88eb-fe0667a22af5" providerId="ADAL" clId="{F82EDB34-CE88-44BB-8E77-C49524EF62BD}" dt="2025-09-23T13:42:12.101" v="8" actId="20577"/>
        <pc:sldMkLst>
          <pc:docMk/>
          <pc:sldMk cId="1594413857" sldId="268"/>
        </pc:sldMkLst>
        <pc:spChg chg="mod">
          <ac:chgData name="McHarg, Catherine" userId="88b8f76c-9ae3-4745-88eb-fe0667a22af5" providerId="ADAL" clId="{F82EDB34-CE88-44BB-8E77-C49524EF62BD}" dt="2025-09-23T13:42:12.101" v="8" actId="20577"/>
          <ac:spMkLst>
            <pc:docMk/>
            <pc:sldMk cId="1594413857" sldId="268"/>
            <ac:spMk id="10" creationId="{2D7E8D36-744C-79CC-06F2-AAE9726FB7F7}"/>
          </ac:spMkLst>
        </pc:spChg>
      </pc:sldChg>
      <pc:sldChg chg="modSp modAnim">
        <pc:chgData name="McHarg, Catherine" userId="88b8f76c-9ae3-4745-88eb-fe0667a22af5" providerId="ADAL" clId="{F82EDB34-CE88-44BB-8E77-C49524EF62BD}" dt="2025-09-23T13:41:15.605" v="7" actId="255"/>
        <pc:sldMkLst>
          <pc:docMk/>
          <pc:sldMk cId="1532311856" sldId="269"/>
        </pc:sldMkLst>
        <pc:spChg chg="mod">
          <ac:chgData name="McHarg, Catherine" userId="88b8f76c-9ae3-4745-88eb-fe0667a22af5" providerId="ADAL" clId="{F82EDB34-CE88-44BB-8E77-C49524EF62BD}" dt="2025-09-23T13:41:15.605" v="7" actId="255"/>
          <ac:spMkLst>
            <pc:docMk/>
            <pc:sldMk cId="1532311856" sldId="269"/>
            <ac:spMk id="8" creationId="{DEC1D9D8-347E-D550-986F-E3C6B186919A}"/>
          </ac:spMkLst>
        </pc:spChg>
      </pc:sldChg>
      <pc:sldChg chg="modSp mod">
        <pc:chgData name="McHarg, Catherine" userId="88b8f76c-9ae3-4745-88eb-fe0667a22af5" providerId="ADAL" clId="{F82EDB34-CE88-44BB-8E77-C49524EF62BD}" dt="2025-09-23T13:46:36.556" v="16" actId="962"/>
        <pc:sldMkLst>
          <pc:docMk/>
          <pc:sldMk cId="836127718" sldId="272"/>
        </pc:sldMkLst>
        <pc:picChg chg="mod">
          <ac:chgData name="McHarg, Catherine" userId="88b8f76c-9ae3-4745-88eb-fe0667a22af5" providerId="ADAL" clId="{F82EDB34-CE88-44BB-8E77-C49524EF62BD}" dt="2025-09-23T13:46:36.556" v="16" actId="962"/>
          <ac:picMkLst>
            <pc:docMk/>
            <pc:sldMk cId="836127718" sldId="272"/>
            <ac:picMk id="9" creationId="{DD0E5786-3348-7B00-B4A2-D504E687726F}"/>
          </ac:picMkLst>
        </pc:picChg>
      </pc:sldChg>
      <pc:sldChg chg="modSp">
        <pc:chgData name="McHarg, Catherine" userId="88b8f76c-9ae3-4745-88eb-fe0667a22af5" providerId="ADAL" clId="{F82EDB34-CE88-44BB-8E77-C49524EF62BD}" dt="2025-09-23T13:44:07.717" v="9" actId="113"/>
        <pc:sldMkLst>
          <pc:docMk/>
          <pc:sldMk cId="3108799366" sldId="273"/>
        </pc:sldMkLst>
        <pc:spChg chg="mod">
          <ac:chgData name="McHarg, Catherine" userId="88b8f76c-9ae3-4745-88eb-fe0667a22af5" providerId="ADAL" clId="{F82EDB34-CE88-44BB-8E77-C49524EF62BD}" dt="2025-09-23T13:44:07.717" v="9" actId="113"/>
          <ac:spMkLst>
            <pc:docMk/>
            <pc:sldMk cId="3108799366" sldId="273"/>
            <ac:spMk id="8" creationId="{32CD46A6-BB78-F551-5255-91EBA49DC60E}"/>
          </ac:spMkLst>
        </pc:spChg>
      </pc:sldChg>
      <pc:sldChg chg="modSp mod">
        <pc:chgData name="McHarg, Catherine" userId="88b8f76c-9ae3-4745-88eb-fe0667a22af5" providerId="ADAL" clId="{F82EDB34-CE88-44BB-8E77-C49524EF62BD}" dt="2025-09-23T13:45:14.709" v="15" actId="1076"/>
        <pc:sldMkLst>
          <pc:docMk/>
          <pc:sldMk cId="3325929768" sldId="274"/>
        </pc:sldMkLst>
        <pc:spChg chg="mod">
          <ac:chgData name="McHarg, Catherine" userId="88b8f76c-9ae3-4745-88eb-fe0667a22af5" providerId="ADAL" clId="{F82EDB34-CE88-44BB-8E77-C49524EF62BD}" dt="2025-09-23T13:45:05.392" v="12" actId="20577"/>
          <ac:spMkLst>
            <pc:docMk/>
            <pc:sldMk cId="3325929768" sldId="274"/>
            <ac:spMk id="8" creationId="{8215751F-D76E-CFFF-1C8A-65E8F54320E6}"/>
          </ac:spMkLst>
        </pc:spChg>
        <pc:grpChg chg="mod">
          <ac:chgData name="McHarg, Catherine" userId="88b8f76c-9ae3-4745-88eb-fe0667a22af5" providerId="ADAL" clId="{F82EDB34-CE88-44BB-8E77-C49524EF62BD}" dt="2025-09-23T13:45:10.472" v="14" actId="1076"/>
          <ac:grpSpMkLst>
            <pc:docMk/>
            <pc:sldMk cId="3325929768" sldId="274"/>
            <ac:grpSpMk id="21" creationId="{92612084-EBF8-F324-E31F-F3D98D0F5063}"/>
          </ac:grpSpMkLst>
        </pc:grpChg>
        <pc:grpChg chg="mod">
          <ac:chgData name="McHarg, Catherine" userId="88b8f76c-9ae3-4745-88eb-fe0667a22af5" providerId="ADAL" clId="{F82EDB34-CE88-44BB-8E77-C49524EF62BD}" dt="2025-09-23T13:45:14.709" v="15" actId="1076"/>
          <ac:grpSpMkLst>
            <pc:docMk/>
            <pc:sldMk cId="3325929768" sldId="274"/>
            <ac:grpSpMk id="28" creationId="{4B2A03A4-7467-043E-1C3F-53E2A8D86179}"/>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9/23/2025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3126C-325E-BC00-ADFC-EED10D4B69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B4960-E2EC-D0C5-7E3C-27759D1DA4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4C3DD5-26DD-5A14-9785-B1B14EF502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E2F61C8-B955-AC97-56F9-BA59FF758EAE}"/>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017373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250B1-E1AC-D055-D05C-E304C606FDC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E73588-54D7-2FE8-67FB-2E6A0F9D4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B1BE05C-E8A0-9C2C-E442-4F3FBADCDEA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1166A86-6A90-FB0A-322B-AC4743F9A4C4}"/>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620710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B7E158-188A-3AF6-972D-8371E0486B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BB8D2B7-68E9-EEFD-0E7A-846DF17758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4C82AB-BB1C-B6B9-3B7A-F364F7F11B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76377EF-387B-ADC8-E210-70B597F98920}"/>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891343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8E423-2673-5736-496A-1ABE45DEB0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EF5E924-B27E-12EC-3BD5-D5BEB97970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0239DC-7877-6C3E-393D-716A98A387E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B0ECF50-F1DD-335F-70F6-996B3B562677}"/>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958432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0DC0C-1695-9B9F-CD2E-A444C4472B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097892-5550-1678-5A7C-A593556F96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C23B24-EDC8-1857-4E47-8A8FB7D8F93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983155-66AA-26A1-B1AB-A993E0370631}"/>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2137233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FC3345-D2AA-C5EF-FD16-F96B616BB2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4685BF-758D-5A1F-9049-BDE8644D520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97CE6E-3C7E-5ADF-3494-663BEF449A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41B692-706F-963C-379F-A49509A3FAE0}"/>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8630614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7C3B9-4CBF-55F8-4FED-6657F06A95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491C58-64D2-0F3D-A486-AAE40E44F3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1D5867-27A0-0FDF-27B9-EE1C6A4BA94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16414C-8D0B-8112-9AB9-8FDA7B217A74}"/>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525887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AF4B9-3E76-12DA-B8C2-595465F11C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D7B0BF-DAC3-BBAA-9551-3D6C7334534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2DF019-75EF-F508-11BC-0A23BD0453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71AD7FC-32C7-2380-EE1B-5A6DBAC30BF6}"/>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0101797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FBCB4-7D9A-E001-A69F-B49D01B328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5735AC-9FDC-5D27-1E61-6BE5BFD449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1DBE5B-50E1-6E69-D393-C6C873FBCA2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08BDC37-B256-E29C-812B-50AE7865B3D1}"/>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04831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67619-F848-7546-610B-EE92DCCC62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B1B80C-1709-5056-059C-8923A7C20B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E14921-6234-279B-0113-C1B16229BB6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5AA3E4-0043-EA41-2689-96CD5147CBEC}"/>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4166222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F0EA65-CF7F-637D-77BA-66C5988DC5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83C8A8-0F46-56BD-69AF-22694C9029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D9F7FB-E116-71FF-C961-254A5B75A16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0FD089-DC6B-84FE-F85F-B8CF6B9711C3}"/>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102176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2E036-DB8B-5D98-3648-72B52F3119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5A5DDB-40A8-BCFF-9685-A9AF12C3F3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247A47-E797-4463-B633-ECA2BB02270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C2127A0-99C5-8904-DF49-921D239400F7}"/>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4061525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527B9-95FC-6710-B5B6-17F95776D0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9C1AD4-EE59-F533-D0A5-47E273E837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12492EA-0ED8-890D-5623-97FDE163E2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6B3293C-96C6-0274-F412-B0C03CBA9514}"/>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458796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195838-AA09-B544-54B5-1E9986DA7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599451-A632-C391-C96F-5A32F6BB9A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A067477-63BD-AC4A-8773-8570D238E41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E2A6A4-7A41-923F-FC73-AA9329253498}"/>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4178722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968D7-0D37-680E-A746-605CEDDCCC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49CB9-CE70-0324-E7AB-86990215F9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117878-A521-6F0D-369F-97FB1924E3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98856E1-D90B-D65A-D3DD-FFB19ADA2D28}"/>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649891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9/23/2025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9/23/2025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9/23/2025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9/23/2025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9/23/2025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9/23/2025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6.png"/><Relationship Id="rId7" Type="http://schemas.openxmlformats.org/officeDocument/2006/relationships/image" Target="../media/image32.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31.jpeg"/><Relationship Id="rId9"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39.jpeg"/><Relationship Id="rId4" Type="http://schemas.openxmlformats.org/officeDocument/2006/relationships/image" Target="../media/image29.png"/><Relationship Id="rId9"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The First Settlers</a:t>
            </a:r>
          </a:p>
        </p:txBody>
      </p:sp>
      <p:pic>
        <p:nvPicPr>
          <p:cNvPr id="9" name="Title" descr="The First Settlers in Barrow-in-Furnes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0" y="185492"/>
            <a:ext cx="12192000" cy="405496"/>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Who were the first people to live in Barrow-in-Furness?</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9B20F94-98F5-E182-50B6-34B10F99F2F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5AA92A3-869A-A1A7-E4F4-8E0C97DBC045}"/>
              </a:ext>
            </a:extLst>
          </p:cNvPr>
          <p:cNvSpPr>
            <a:spLocks noGrp="1"/>
          </p:cNvSpPr>
          <p:nvPr>
            <p:ph type="ctrTitle"/>
          </p:nvPr>
        </p:nvSpPr>
        <p:spPr>
          <a:xfrm>
            <a:off x="1524000" y="-1280448"/>
            <a:ext cx="9144000" cy="921925"/>
          </a:xfrm>
        </p:spPr>
        <p:txBody>
          <a:bodyPr/>
          <a:lstStyle/>
          <a:p>
            <a:r>
              <a:rPr lang="en-US" dirty="0"/>
              <a:t>Holbeck park</a:t>
            </a:r>
          </a:p>
        </p:txBody>
      </p:sp>
      <p:sp>
        <p:nvSpPr>
          <p:cNvPr id="7" name="Title">
            <a:extLst>
              <a:ext uri="{FF2B5EF4-FFF2-40B4-BE49-F238E27FC236}">
                <a16:creationId xmlns:a16="http://schemas.microsoft.com/office/drawing/2014/main" id="{FB8BAA04-C6B6-4E3B-D128-985364653043}"/>
              </a:ext>
            </a:extLst>
          </p:cNvPr>
          <p:cNvSpPr txBox="1">
            <a:spLocks/>
          </p:cNvSpPr>
          <p:nvPr/>
        </p:nvSpPr>
        <p:spPr>
          <a:xfrm>
            <a:off x="494269" y="398145"/>
            <a:ext cx="992608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Holbeck Park: Neolithic in Focus</a:t>
            </a:r>
          </a:p>
        </p:txBody>
      </p:sp>
      <p:sp>
        <p:nvSpPr>
          <p:cNvPr id="8" name="Text ">
            <a:extLst>
              <a:ext uri="{FF2B5EF4-FFF2-40B4-BE49-F238E27FC236}">
                <a16:creationId xmlns:a16="http://schemas.microsoft.com/office/drawing/2014/main" id="{DEC1D9D8-347E-D550-986F-E3C6B186919A}"/>
              </a:ext>
            </a:extLst>
          </p:cNvPr>
          <p:cNvSpPr txBox="1"/>
          <p:nvPr/>
        </p:nvSpPr>
        <p:spPr>
          <a:xfrm>
            <a:off x="534625" y="1209371"/>
            <a:ext cx="5943407" cy="523604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Even closer to Barrow – archaeologists found early Neolithic pottery, stone tools and cereal grains in Holbeck Park Avenue. </a:t>
            </a:r>
          </a:p>
          <a:p>
            <a:pPr>
              <a:lnSpc>
                <a:spcPct val="150000"/>
              </a:lnSpc>
            </a:pPr>
            <a:endParaRPr lang="en-GB" sz="1200" dirty="0">
              <a:latin typeface="Linkpen 17a Print" panose="03050602060000000000" pitchFamily="66" charset="77"/>
            </a:endParaRPr>
          </a:p>
          <a:p>
            <a:pPr>
              <a:lnSpc>
                <a:spcPct val="150000"/>
              </a:lnSpc>
            </a:pPr>
            <a:r>
              <a:rPr lang="en-GB" sz="1400" dirty="0">
                <a:latin typeface="Linkpen 17a Print" panose="03050602060000000000" pitchFamily="66" charset="77"/>
              </a:rPr>
              <a:t>Pottery could have been used for cooking, storing food, and carrying water (much like today!). The design and material of the pottery helps experts work out when and where it was made.</a:t>
            </a:r>
          </a:p>
          <a:p>
            <a:pPr>
              <a:lnSpc>
                <a:spcPct val="150000"/>
              </a:lnSpc>
            </a:pPr>
            <a:endParaRPr lang="en-GB" sz="1200" dirty="0">
              <a:latin typeface="Linkpen 17a Print" panose="03050602060000000000" pitchFamily="66" charset="77"/>
            </a:endParaRPr>
          </a:p>
          <a:p>
            <a:pPr>
              <a:lnSpc>
                <a:spcPct val="150000"/>
              </a:lnSpc>
            </a:pPr>
            <a:r>
              <a:rPr lang="en-GB" sz="1400" dirty="0">
                <a:latin typeface="Linkpen 17a Print" panose="03050602060000000000" pitchFamily="66" charset="77"/>
              </a:rPr>
              <a:t>Using a process known as radiocarbon dating, archaeologists were able to date the cereal grains found to somewhere between 3950 and 3800 BC.</a:t>
            </a:r>
          </a:p>
          <a:p>
            <a:pPr>
              <a:lnSpc>
                <a:spcPct val="150000"/>
              </a:lnSpc>
            </a:pPr>
            <a:endParaRPr lang="en-GB" sz="12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is a very early date for the presence of cereals, evidence for the first farming, and for pottery making on a national scale. </a:t>
            </a:r>
          </a:p>
        </p:txBody>
      </p:sp>
      <p:pic>
        <p:nvPicPr>
          <p:cNvPr id="6" name="Picture 5" descr="An illustration of broken pieces of pottery.">
            <a:extLst>
              <a:ext uri="{FF2B5EF4-FFF2-40B4-BE49-F238E27FC236}">
                <a16:creationId xmlns:a16="http://schemas.microsoft.com/office/drawing/2014/main" id="{F6C82E75-1576-0419-852A-E508FB1BB742}"/>
              </a:ext>
            </a:extLst>
          </p:cNvPr>
          <p:cNvPicPr>
            <a:picLocks noChangeAspect="1"/>
          </p:cNvPicPr>
          <p:nvPr/>
        </p:nvPicPr>
        <p:blipFill>
          <a:blip r:embed="rId4"/>
          <a:stretch>
            <a:fillRect/>
          </a:stretch>
        </p:blipFill>
        <p:spPr>
          <a:xfrm>
            <a:off x="6806010" y="1193305"/>
            <a:ext cx="4555688" cy="5252218"/>
          </a:xfrm>
          <a:prstGeom prst="rect">
            <a:avLst/>
          </a:prstGeom>
        </p:spPr>
      </p:pic>
      <p:pic>
        <p:nvPicPr>
          <p:cNvPr id="15" name="Logo">
            <a:extLst>
              <a:ext uri="{FF2B5EF4-FFF2-40B4-BE49-F238E27FC236}">
                <a16:creationId xmlns:a16="http://schemas.microsoft.com/office/drawing/2014/main" id="{FD5FF079-58D5-A009-00F9-38127391983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1" y="5414690"/>
            <a:ext cx="1523999" cy="1415128"/>
          </a:xfrm>
          <a:prstGeom prst="rect">
            <a:avLst/>
          </a:prstGeom>
        </p:spPr>
      </p:pic>
      <p:sp>
        <p:nvSpPr>
          <p:cNvPr id="9" name="TextBox 8">
            <a:extLst>
              <a:ext uri="{FF2B5EF4-FFF2-40B4-BE49-F238E27FC236}">
                <a16:creationId xmlns:a16="http://schemas.microsoft.com/office/drawing/2014/main" id="{7E39B4F2-F5E8-FEDE-982E-7ED3D58BA06E}"/>
              </a:ext>
            </a:extLst>
          </p:cNvPr>
          <p:cNvSpPr txBox="1"/>
          <p:nvPr/>
        </p:nvSpPr>
        <p:spPr>
          <a:xfrm rot="5400000">
            <a:off x="10883249" y="2286252"/>
            <a:ext cx="1789272" cy="246221"/>
          </a:xfrm>
          <a:prstGeom prst="rect">
            <a:avLst/>
          </a:prstGeom>
          <a:noFill/>
        </p:spPr>
        <p:txBody>
          <a:bodyPr wrap="none" rtlCol="0">
            <a:spAutoFit/>
          </a:bodyPr>
          <a:lstStyle/>
          <a:p>
            <a:r>
              <a:rPr lang="en-GB" sz="1000" dirty="0">
                <a:solidFill>
                  <a:schemeClr val="bg1">
                    <a:lumMod val="85000"/>
                  </a:schemeClr>
                </a:solidFill>
                <a:latin typeface="Arial" panose="020B0604020202020204" pitchFamily="34" charset="0"/>
                <a:cs typeface="Arial" panose="020B0604020202020204" pitchFamily="34" charset="0"/>
              </a:rPr>
              <a:t>© Oxford Archaeology North</a:t>
            </a:r>
          </a:p>
        </p:txBody>
      </p:sp>
    </p:spTree>
    <p:extLst>
      <p:ext uri="{BB962C8B-B14F-4D97-AF65-F5344CB8AC3E}">
        <p14:creationId xmlns:p14="http://schemas.microsoft.com/office/powerpoint/2010/main" val="153231185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B5557B-5637-BC61-64C3-C2E5971E854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CB94B4D-8358-BF27-3DD2-2A5181725B2F}"/>
              </a:ext>
            </a:extLst>
          </p:cNvPr>
          <p:cNvSpPr>
            <a:spLocks noGrp="1"/>
          </p:cNvSpPr>
          <p:nvPr>
            <p:ph type="ctrTitle"/>
          </p:nvPr>
        </p:nvSpPr>
        <p:spPr>
          <a:xfrm>
            <a:off x="1524000" y="-1280448"/>
            <a:ext cx="9144000" cy="921925"/>
          </a:xfrm>
        </p:spPr>
        <p:txBody>
          <a:bodyPr/>
          <a:lstStyle/>
          <a:p>
            <a:r>
              <a:rPr lang="en-US" dirty="0"/>
              <a:t>Pots</a:t>
            </a:r>
          </a:p>
        </p:txBody>
      </p:sp>
      <p:sp>
        <p:nvSpPr>
          <p:cNvPr id="11" name="Slide Question">
            <a:extLst>
              <a:ext uri="{FF2B5EF4-FFF2-40B4-BE49-F238E27FC236}">
                <a16:creationId xmlns:a16="http://schemas.microsoft.com/office/drawing/2014/main" id="{17B6B276-1178-AF06-BB50-A73F6A5D97E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some places used throughout the Stone Age to Iron Age?</a:t>
            </a:r>
          </a:p>
        </p:txBody>
      </p:sp>
      <p:sp>
        <p:nvSpPr>
          <p:cNvPr id="20" name="Rectangle 19" descr="A map of the Uk and Ireland and France.">
            <a:extLst>
              <a:ext uri="{FF2B5EF4-FFF2-40B4-BE49-F238E27FC236}">
                <a16:creationId xmlns:a16="http://schemas.microsoft.com/office/drawing/2014/main" id="{C9B9A8A7-B02E-F38A-6A08-F438FD8F06D2}"/>
              </a:ext>
            </a:extLst>
          </p:cNvPr>
          <p:cNvSpPr/>
          <p:nvPr/>
        </p:nvSpPr>
        <p:spPr>
          <a:xfrm>
            <a:off x="140677" y="179614"/>
            <a:ext cx="4771980"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
            <a:extLst>
              <a:ext uri="{FF2B5EF4-FFF2-40B4-BE49-F238E27FC236}">
                <a16:creationId xmlns:a16="http://schemas.microsoft.com/office/drawing/2014/main" id="{409452AC-0CCB-0FA3-44DD-E0DD36E14321}"/>
              </a:ext>
            </a:extLst>
          </p:cNvPr>
          <p:cNvSpPr txBox="1"/>
          <p:nvPr/>
        </p:nvSpPr>
        <p:spPr>
          <a:xfrm>
            <a:off x="5181599" y="607487"/>
            <a:ext cx="5629836" cy="1810111"/>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The pots found at Holbeck Park Avenue are very similar to those found in other parts of the UK and even Europe.</a:t>
            </a:r>
          </a:p>
        </p:txBody>
      </p:sp>
      <p:pic>
        <p:nvPicPr>
          <p:cNvPr id="15" name="Logo">
            <a:extLst>
              <a:ext uri="{FF2B5EF4-FFF2-40B4-BE49-F238E27FC236}">
                <a16:creationId xmlns:a16="http://schemas.microsoft.com/office/drawing/2014/main" id="{683C210E-178F-A62F-4401-C0042E38FDE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415128"/>
          </a:xfrm>
          <a:prstGeom prst="rect">
            <a:avLst/>
          </a:prstGeom>
        </p:spPr>
      </p:pic>
      <p:pic>
        <p:nvPicPr>
          <p:cNvPr id="13" name="Picture 12" descr="Arrows pointing from Northern France to the UK.">
            <a:extLst>
              <a:ext uri="{FF2B5EF4-FFF2-40B4-BE49-F238E27FC236}">
                <a16:creationId xmlns:a16="http://schemas.microsoft.com/office/drawing/2014/main" id="{427433CB-A0FB-0062-A543-B1EA5D6A5AA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524000" y="3209365"/>
            <a:ext cx="2259106" cy="1416424"/>
          </a:xfrm>
          <a:prstGeom prst="rect">
            <a:avLst/>
          </a:prstGeom>
        </p:spPr>
      </p:pic>
      <p:pic>
        <p:nvPicPr>
          <p:cNvPr id="9" name="Picture 8" descr="Clay pots">
            <a:extLst>
              <a:ext uri="{FF2B5EF4-FFF2-40B4-BE49-F238E27FC236}">
                <a16:creationId xmlns:a16="http://schemas.microsoft.com/office/drawing/2014/main" id="{1EC4FBD0-0F13-5065-E5F7-BA7381E374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39672" y="2809357"/>
            <a:ext cx="4016187" cy="3632863"/>
          </a:xfrm>
          <a:prstGeom prst="rect">
            <a:avLst/>
          </a:prstGeom>
        </p:spPr>
      </p:pic>
      <p:sp>
        <p:nvSpPr>
          <p:cNvPr id="10" name="Text ">
            <a:extLst>
              <a:ext uri="{FF2B5EF4-FFF2-40B4-BE49-F238E27FC236}">
                <a16:creationId xmlns:a16="http://schemas.microsoft.com/office/drawing/2014/main" id="{2D7E8D36-744C-79CC-06F2-AAE9726FB7F7}"/>
              </a:ext>
            </a:extLst>
          </p:cNvPr>
          <p:cNvSpPr txBox="1"/>
          <p:nvPr/>
        </p:nvSpPr>
        <p:spPr>
          <a:xfrm>
            <a:off x="7924801" y="2616752"/>
            <a:ext cx="3729318" cy="3564437"/>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Archaeologists think that the tradition of making pots was brought by people arriving from Northern France onto the South and / or East Coast of England and spread across the UK. </a:t>
            </a:r>
          </a:p>
        </p:txBody>
      </p:sp>
    </p:spTree>
    <p:extLst>
      <p:ext uri="{BB962C8B-B14F-4D97-AF65-F5344CB8AC3E}">
        <p14:creationId xmlns:p14="http://schemas.microsoft.com/office/powerpoint/2010/main" val="15944138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xEl>
                                              <p:pRg st="0" end="0"/>
                                            </p:txEl>
                                          </p:spTgt>
                                        </p:tgtEl>
                                        <p:attrNameLst>
                                          <p:attrName>style.visibility</p:attrName>
                                        </p:attrNameLst>
                                      </p:cBhvr>
                                      <p:to>
                                        <p:strVal val="visible"/>
                                      </p:to>
                                    </p:set>
                                    <p:animEffect transition="in" filter="fade">
                                      <p:cBhvr>
                                        <p:cTn id="15" dur="500"/>
                                        <p:tgtEl>
                                          <p:spTgt spid="10">
                                            <p:txEl>
                                              <p:pRg st="0" end="0"/>
                                            </p:txEl>
                                          </p:spTgt>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23816F3-D294-E196-766C-74E43AF5845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965BB49-4E57-AA62-54C6-8454B4D6EDFA}"/>
              </a:ext>
            </a:extLst>
          </p:cNvPr>
          <p:cNvSpPr>
            <a:spLocks noGrp="1"/>
          </p:cNvSpPr>
          <p:nvPr>
            <p:ph type="ctrTitle"/>
          </p:nvPr>
        </p:nvSpPr>
        <p:spPr>
          <a:xfrm>
            <a:off x="1524000" y="-1280448"/>
            <a:ext cx="9144000" cy="921925"/>
          </a:xfrm>
        </p:spPr>
        <p:txBody>
          <a:bodyPr/>
          <a:lstStyle/>
          <a:p>
            <a:r>
              <a:rPr lang="en-US" dirty="0"/>
              <a:t>The bronze age</a:t>
            </a:r>
          </a:p>
        </p:txBody>
      </p:sp>
      <p:sp>
        <p:nvSpPr>
          <p:cNvPr id="11" name="Slide Question">
            <a:extLst>
              <a:ext uri="{FF2B5EF4-FFF2-40B4-BE49-F238E27FC236}">
                <a16:creationId xmlns:a16="http://schemas.microsoft.com/office/drawing/2014/main" id="{4EB48188-E061-80EF-6626-66227671CA3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some places used throughout the Stone Age to Iron Age?</a:t>
            </a:r>
          </a:p>
        </p:txBody>
      </p:sp>
      <p:sp>
        <p:nvSpPr>
          <p:cNvPr id="16" name="Text box">
            <a:extLst>
              <a:ext uri="{FF2B5EF4-FFF2-40B4-BE49-F238E27FC236}">
                <a16:creationId xmlns:a16="http://schemas.microsoft.com/office/drawing/2014/main" id="{3CAEB8CB-C2C9-3E50-383D-A1D3C2274DB9}"/>
              </a:ext>
            </a:extLst>
          </p:cNvPr>
          <p:cNvSpPr/>
          <p:nvPr/>
        </p:nvSpPr>
        <p:spPr>
          <a:xfrm>
            <a:off x="1341491" y="436257"/>
            <a:ext cx="9509019" cy="523220"/>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gn="ctr">
              <a:lnSpc>
                <a:spcPct val="150000"/>
              </a:lnSpc>
            </a:pPr>
            <a:r>
              <a:rPr lang="en-GB" sz="1600" dirty="0">
                <a:solidFill>
                  <a:schemeClr val="tx1"/>
                </a:solidFill>
                <a:latin typeface="Linkpen 17a Print" panose="03050602060000000000" pitchFamily="66" charset="77"/>
              </a:rPr>
              <a:t>Something in this field provides us with evidence linking to the Bronze Age.</a:t>
            </a:r>
          </a:p>
        </p:txBody>
      </p:sp>
      <p:sp>
        <p:nvSpPr>
          <p:cNvPr id="4" name="Text yellow">
            <a:extLst>
              <a:ext uri="{FF2B5EF4-FFF2-40B4-BE49-F238E27FC236}">
                <a16:creationId xmlns:a16="http://schemas.microsoft.com/office/drawing/2014/main" id="{D56607F7-1E8B-55AB-3962-AD526BAF0777}"/>
              </a:ext>
            </a:extLst>
          </p:cNvPr>
          <p:cNvSpPr txBox="1"/>
          <p:nvPr/>
        </p:nvSpPr>
        <p:spPr>
          <a:xfrm>
            <a:off x="2495404" y="1117870"/>
            <a:ext cx="7201193" cy="523220"/>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Can you spot what it might be?</a:t>
            </a:r>
          </a:p>
        </p:txBody>
      </p:sp>
      <p:pic>
        <p:nvPicPr>
          <p:cNvPr id="15" name="Logo">
            <a:extLst>
              <a:ext uri="{FF2B5EF4-FFF2-40B4-BE49-F238E27FC236}">
                <a16:creationId xmlns:a16="http://schemas.microsoft.com/office/drawing/2014/main" id="{1AF0AB34-E5DD-093B-F700-FCDF1412D33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22383"/>
            <a:ext cx="1523999" cy="1415128"/>
          </a:xfrm>
          <a:prstGeom prst="rect">
            <a:avLst/>
          </a:prstGeom>
        </p:spPr>
      </p:pic>
      <p:pic>
        <p:nvPicPr>
          <p:cNvPr id="6" name="Picture 5" descr="A timeline highlighting the Bronze Age (2,000 BC to 900 BC). It spans from 3,000 BC to AD 500. ">
            <a:extLst>
              <a:ext uri="{FF2B5EF4-FFF2-40B4-BE49-F238E27FC236}">
                <a16:creationId xmlns:a16="http://schemas.microsoft.com/office/drawing/2014/main" id="{1EA46321-CAF2-EFCA-F39F-DD12B061A9C0}"/>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4795477"/>
            <a:ext cx="12193280" cy="1705232"/>
          </a:xfrm>
          <a:prstGeom prst="rect">
            <a:avLst/>
          </a:prstGeom>
        </p:spPr>
      </p:pic>
      <p:sp>
        <p:nvSpPr>
          <p:cNvPr id="9" name="Rectangle 8" descr="A photograph of a green field with stones embedded in the ground.">
            <a:extLst>
              <a:ext uri="{FF2B5EF4-FFF2-40B4-BE49-F238E27FC236}">
                <a16:creationId xmlns:a16="http://schemas.microsoft.com/office/drawing/2014/main" id="{DE26A064-60DC-4B45-6598-C9E4C664112D}"/>
              </a:ext>
            </a:extLst>
          </p:cNvPr>
          <p:cNvSpPr/>
          <p:nvPr/>
        </p:nvSpPr>
        <p:spPr>
          <a:xfrm>
            <a:off x="140677" y="179614"/>
            <a:ext cx="11828166"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72963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19FDC4C-F8BF-BE48-AFFB-EE0780C9E56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C41B68F-0717-2F3B-CD83-585EBA0D34EF}"/>
              </a:ext>
            </a:extLst>
          </p:cNvPr>
          <p:cNvSpPr>
            <a:spLocks noGrp="1"/>
          </p:cNvSpPr>
          <p:nvPr>
            <p:ph type="ctrTitle"/>
          </p:nvPr>
        </p:nvSpPr>
        <p:spPr>
          <a:xfrm>
            <a:off x="1524000" y="-1280448"/>
            <a:ext cx="9144000" cy="921925"/>
          </a:xfrm>
        </p:spPr>
        <p:txBody>
          <a:bodyPr/>
          <a:lstStyle/>
          <a:p>
            <a:r>
              <a:rPr lang="en-US" dirty="0" err="1"/>
              <a:t>Birkrigg</a:t>
            </a:r>
            <a:r>
              <a:rPr lang="en-US" dirty="0"/>
              <a:t> Stone Circle</a:t>
            </a:r>
          </a:p>
        </p:txBody>
      </p:sp>
      <p:sp>
        <p:nvSpPr>
          <p:cNvPr id="11" name="Slide Question">
            <a:extLst>
              <a:ext uri="{FF2B5EF4-FFF2-40B4-BE49-F238E27FC236}">
                <a16:creationId xmlns:a16="http://schemas.microsoft.com/office/drawing/2014/main" id="{C3AA177E-8DF7-7954-F59D-89C72680EC96}"/>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Corner question – put me in black or white depending on the background colour – doesn’t need animations</a:t>
            </a:r>
          </a:p>
        </p:txBody>
      </p:sp>
      <p:sp>
        <p:nvSpPr>
          <p:cNvPr id="7" name="Title">
            <a:extLst>
              <a:ext uri="{FF2B5EF4-FFF2-40B4-BE49-F238E27FC236}">
                <a16:creationId xmlns:a16="http://schemas.microsoft.com/office/drawing/2014/main" id="{C1F7AA8E-4FAD-289F-ED82-C79DB3CC5A91}"/>
              </a:ext>
            </a:extLst>
          </p:cNvPr>
          <p:cNvSpPr txBox="1">
            <a:spLocks/>
          </p:cNvSpPr>
          <p:nvPr/>
        </p:nvSpPr>
        <p:spPr>
          <a:xfrm>
            <a:off x="494269" y="249270"/>
            <a:ext cx="853718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What is </a:t>
            </a:r>
            <a:r>
              <a:rPr lang="en-GB" sz="3600" dirty="0" err="1">
                <a:ln w="12700">
                  <a:noFill/>
                </a:ln>
                <a:latin typeface="Superclarendon Rg" panose="02060605060000020003" pitchFamily="18" charset="77"/>
              </a:rPr>
              <a:t>Birkrigg</a:t>
            </a:r>
            <a:r>
              <a:rPr lang="en-GB" sz="3600" dirty="0">
                <a:ln w="12700">
                  <a:noFill/>
                </a:ln>
                <a:latin typeface="Superclarendon Rg" panose="02060605060000020003" pitchFamily="18" charset="77"/>
              </a:rPr>
              <a:t> Stone Circle?</a:t>
            </a:r>
          </a:p>
        </p:txBody>
      </p:sp>
      <p:pic>
        <p:nvPicPr>
          <p:cNvPr id="15" name="Logo">
            <a:extLst>
              <a:ext uri="{FF2B5EF4-FFF2-40B4-BE49-F238E27FC236}">
                <a16:creationId xmlns:a16="http://schemas.microsoft.com/office/drawing/2014/main" id="{54DC63D6-009F-42FA-9F5D-96CEAAEE49C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16491"/>
            <a:ext cx="1523999" cy="1415128"/>
          </a:xfrm>
          <a:prstGeom prst="rect">
            <a:avLst/>
          </a:prstGeom>
        </p:spPr>
      </p:pic>
      <p:grpSp>
        <p:nvGrpSpPr>
          <p:cNvPr id="18" name="Group 17" descr="A photograph of a green field with stones embedded in the ground.">
            <a:extLst>
              <a:ext uri="{FF2B5EF4-FFF2-40B4-BE49-F238E27FC236}">
                <a16:creationId xmlns:a16="http://schemas.microsoft.com/office/drawing/2014/main" id="{B979925A-2AD6-74D4-4853-9AEF2A38EB4A}"/>
              </a:ext>
            </a:extLst>
          </p:cNvPr>
          <p:cNvGrpSpPr/>
          <p:nvPr/>
        </p:nvGrpSpPr>
        <p:grpSpPr>
          <a:xfrm>
            <a:off x="494269" y="1151302"/>
            <a:ext cx="4726910" cy="2971118"/>
            <a:chOff x="454691" y="1153691"/>
            <a:chExt cx="4726910" cy="2971118"/>
          </a:xfrm>
        </p:grpSpPr>
        <p:pic>
          <p:nvPicPr>
            <p:cNvPr id="13" name="Picture 12" descr="A group of stones in a field&#10;&#10;AI-generated content may be incorrect.">
              <a:extLst>
                <a:ext uri="{FF2B5EF4-FFF2-40B4-BE49-F238E27FC236}">
                  <a16:creationId xmlns:a16="http://schemas.microsoft.com/office/drawing/2014/main" id="{83BA64F0-A4D8-B21B-E962-D74F9D51733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4269" y="1183884"/>
              <a:ext cx="4687332" cy="2940925"/>
            </a:xfrm>
            <a:prstGeom prst="rect">
              <a:avLst/>
            </a:prstGeom>
            <a:ln w="28575">
              <a:solidFill>
                <a:schemeClr val="tx1"/>
              </a:solidFill>
            </a:ln>
          </p:spPr>
        </p:pic>
        <p:sp>
          <p:nvSpPr>
            <p:cNvPr id="17" name="TextBox 16">
              <a:extLst>
                <a:ext uri="{FF2B5EF4-FFF2-40B4-BE49-F238E27FC236}">
                  <a16:creationId xmlns:a16="http://schemas.microsoft.com/office/drawing/2014/main" id="{B34812D8-BE91-F871-D95B-2338A70E1081}"/>
                </a:ext>
              </a:extLst>
            </p:cNvPr>
            <p:cNvSpPr txBox="1"/>
            <p:nvPr/>
          </p:nvSpPr>
          <p:spPr>
            <a:xfrm>
              <a:off x="454691" y="1153691"/>
              <a:ext cx="1524776" cy="246221"/>
            </a:xfrm>
            <a:prstGeom prst="rect">
              <a:avLst/>
            </a:prstGeom>
            <a:noFill/>
          </p:spPr>
          <p:txBody>
            <a:bodyPr wrap="none" rtlCol="0">
              <a:spAutoFit/>
            </a:bodyPr>
            <a:lstStyle/>
            <a:p>
              <a:r>
                <a:rPr lang="en-GB" sz="1000" dirty="0">
                  <a:solidFill>
                    <a:srgbClr val="C6E7F8"/>
                  </a:solidFill>
                  <a:latin typeface="Arial" panose="020B0604020202020204" pitchFamily="34" charset="0"/>
                  <a:cs typeface="Arial" panose="020B0604020202020204" pitchFamily="34" charset="0"/>
                </a:rPr>
                <a:t>© Wikimedia Commons</a:t>
              </a:r>
            </a:p>
          </p:txBody>
        </p:sp>
      </p:grpSp>
      <p:sp>
        <p:nvSpPr>
          <p:cNvPr id="8" name="Text ">
            <a:extLst>
              <a:ext uri="{FF2B5EF4-FFF2-40B4-BE49-F238E27FC236}">
                <a16:creationId xmlns:a16="http://schemas.microsoft.com/office/drawing/2014/main" id="{0D16F167-FAB3-537B-2F73-89F6D6D1BECE}"/>
              </a:ext>
            </a:extLst>
          </p:cNvPr>
          <p:cNvSpPr txBox="1"/>
          <p:nvPr/>
        </p:nvSpPr>
        <p:spPr>
          <a:xfrm>
            <a:off x="5624204" y="1153691"/>
            <a:ext cx="6125192" cy="375487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This is </a:t>
            </a:r>
            <a:r>
              <a:rPr lang="en-GB" sz="1600" dirty="0" err="1">
                <a:latin typeface="Linkpen 17a Print" panose="03050602060000000000" pitchFamily="66" charset="77"/>
              </a:rPr>
              <a:t>Birkrigg</a:t>
            </a:r>
            <a:r>
              <a:rPr lang="en-GB" sz="1600" dirty="0">
                <a:latin typeface="Linkpen 17a Print" panose="03050602060000000000" pitchFamily="66" charset="77"/>
              </a:rPr>
              <a:t> Stone Circle. It is one of the oldest landmarks near Barrow, built during the Early Bronze Age (c2230-1710 BC).</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It is two circles of stones.  The outer circle is 26 metres wide. It was made up of around 20 standing stones, not all of which survive today.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The inner circle  of 10 stones is 9 metres wide and appears to be complete.</a:t>
            </a:r>
          </a:p>
        </p:txBody>
      </p:sp>
      <p:grpSp>
        <p:nvGrpSpPr>
          <p:cNvPr id="21" name="Group 20" descr="A circular diagram of cobble stones.">
            <a:extLst>
              <a:ext uri="{FF2B5EF4-FFF2-40B4-BE49-F238E27FC236}">
                <a16:creationId xmlns:a16="http://schemas.microsoft.com/office/drawing/2014/main" id="{B64CCA64-8622-1D83-1991-3337FBF970AB}"/>
              </a:ext>
            </a:extLst>
          </p:cNvPr>
          <p:cNvGrpSpPr/>
          <p:nvPr/>
        </p:nvGrpSpPr>
        <p:grpSpPr>
          <a:xfrm>
            <a:off x="754594" y="3451259"/>
            <a:ext cx="2943364" cy="2914611"/>
            <a:chOff x="673627" y="3429000"/>
            <a:chExt cx="2943364" cy="2914611"/>
          </a:xfrm>
        </p:grpSpPr>
        <p:pic>
          <p:nvPicPr>
            <p:cNvPr id="19" name="Picture 18">
              <a:extLst>
                <a:ext uri="{FF2B5EF4-FFF2-40B4-BE49-F238E27FC236}">
                  <a16:creationId xmlns:a16="http://schemas.microsoft.com/office/drawing/2014/main" id="{879367C5-C5B1-06DD-01C4-CF06B5C833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3627" y="3429000"/>
              <a:ext cx="2842608" cy="2914611"/>
            </a:xfrm>
            <a:prstGeom prst="rect">
              <a:avLst/>
            </a:prstGeom>
            <a:ln w="28575">
              <a:solidFill>
                <a:schemeClr val="tx1"/>
              </a:solidFill>
            </a:ln>
          </p:spPr>
        </p:pic>
        <p:sp>
          <p:nvSpPr>
            <p:cNvPr id="20" name="TextBox 19">
              <a:extLst>
                <a:ext uri="{FF2B5EF4-FFF2-40B4-BE49-F238E27FC236}">
                  <a16:creationId xmlns:a16="http://schemas.microsoft.com/office/drawing/2014/main" id="{BFCB1322-DC5E-7263-AF60-17E935912806}"/>
                </a:ext>
              </a:extLst>
            </p:cNvPr>
            <p:cNvSpPr txBox="1"/>
            <p:nvPr/>
          </p:nvSpPr>
          <p:spPr>
            <a:xfrm>
              <a:off x="2456096" y="3429000"/>
              <a:ext cx="1160895" cy="246221"/>
            </a:xfrm>
            <a:prstGeom prst="rect">
              <a:avLst/>
            </a:prstGeom>
            <a:noFill/>
          </p:spPr>
          <p:txBody>
            <a:bodyPr wrap="none" rtlCol="0">
              <a:spAutoFit/>
            </a:bodyPr>
            <a:lstStyle/>
            <a:p>
              <a:r>
                <a:rPr lang="en-GB" sz="1000" dirty="0">
                  <a:solidFill>
                    <a:schemeClr val="bg1">
                      <a:lumMod val="85000"/>
                    </a:schemeClr>
                  </a:solidFill>
                </a:rPr>
                <a:t>© Heritage Action</a:t>
              </a:r>
            </a:p>
          </p:txBody>
        </p:sp>
      </p:grpSp>
      <p:pic>
        <p:nvPicPr>
          <p:cNvPr id="12" name="magnifying glass" descr="Magnifying glass.">
            <a:extLst>
              <a:ext uri="{FF2B5EF4-FFF2-40B4-BE49-F238E27FC236}">
                <a16:creationId xmlns:a16="http://schemas.microsoft.com/office/drawing/2014/main" id="{269FB4BB-D4C6-C8AA-7454-D10ACECE4AA4}"/>
              </a:ext>
              <a:ext uri="{C183D7F6-B498-43B3-948B-1728B52AA6E4}">
                <adec:decorative xmlns:adec="http://schemas.microsoft.com/office/drawing/2017/decorative" val="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313345" y="3792818"/>
            <a:ext cx="1150812" cy="1342615"/>
          </a:xfrm>
          <a:prstGeom prst="rect">
            <a:avLst/>
          </a:prstGeom>
        </p:spPr>
      </p:pic>
      <p:sp>
        <p:nvSpPr>
          <p:cNvPr id="4" name="Text yellow">
            <a:extLst>
              <a:ext uri="{FF2B5EF4-FFF2-40B4-BE49-F238E27FC236}">
                <a16:creationId xmlns:a16="http://schemas.microsoft.com/office/drawing/2014/main" id="{EFC2B2D7-DFE1-2544-75BE-2EA0A82BF40D}"/>
              </a:ext>
            </a:extLst>
          </p:cNvPr>
          <p:cNvSpPr txBox="1"/>
          <p:nvPr/>
        </p:nvSpPr>
        <p:spPr>
          <a:xfrm>
            <a:off x="3717747" y="5135433"/>
            <a:ext cx="8031649" cy="830997"/>
          </a:xfrm>
          <a:prstGeom prst="rect">
            <a:avLst/>
          </a:prstGeom>
          <a:noFill/>
        </p:spPr>
        <p:txBody>
          <a:bodyPr wrap="square">
            <a:spAutoFit/>
          </a:bodyPr>
          <a:lstStyle/>
          <a:p>
            <a:r>
              <a:rPr lang="en-GB" sz="2400" dirty="0">
                <a:solidFill>
                  <a:srgbClr val="FAB721"/>
                </a:solidFill>
                <a:latin typeface="Superclarendon Rg" panose="02000505080000020003" pitchFamily="2" charset="77"/>
              </a:rPr>
              <a:t>Look carefully at the diagram. Are there any clues  what it might have been used for?</a:t>
            </a:r>
          </a:p>
        </p:txBody>
      </p:sp>
      <p:grpSp>
        <p:nvGrpSpPr>
          <p:cNvPr id="6" name="Back button" descr="Back button">
            <a:extLst>
              <a:ext uri="{FF2B5EF4-FFF2-40B4-BE49-F238E27FC236}">
                <a16:creationId xmlns:a16="http://schemas.microsoft.com/office/drawing/2014/main" id="{BBD6F27B-C767-4675-CE32-3C8B6444329D}"/>
              </a:ext>
            </a:extLst>
          </p:cNvPr>
          <p:cNvGrpSpPr/>
          <p:nvPr/>
        </p:nvGrpSpPr>
        <p:grpSpPr>
          <a:xfrm>
            <a:off x="-140494" y="-121444"/>
            <a:ext cx="12472988" cy="7100888"/>
            <a:chOff x="-128587" y="-122165"/>
            <a:chExt cx="12472988" cy="7100888"/>
          </a:xfrm>
        </p:grpSpPr>
        <p:sp>
          <p:nvSpPr>
            <p:cNvPr id="9" name="Rectangle black">
              <a:extLst>
                <a:ext uri="{FF2B5EF4-FFF2-40B4-BE49-F238E27FC236}">
                  <a16:creationId xmlns:a16="http://schemas.microsoft.com/office/drawing/2014/main" id="{142722AD-DD7F-8FFE-50DA-47FF4B78F813}"/>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back">
              <a:extLst>
                <a:ext uri="{FF2B5EF4-FFF2-40B4-BE49-F238E27FC236}">
                  <a16:creationId xmlns:a16="http://schemas.microsoft.com/office/drawing/2014/main" id="{E90FE509-E8A6-EB4F-9F8A-2ECEFC6F8EEE}"/>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2" name="Group 21" descr="A circular diagram of cobble stones.">
            <a:extLst>
              <a:ext uri="{FF2B5EF4-FFF2-40B4-BE49-F238E27FC236}">
                <a16:creationId xmlns:a16="http://schemas.microsoft.com/office/drawing/2014/main" id="{19493AFE-1FDF-F2DF-EB1B-9CFD64608C77}"/>
              </a:ext>
            </a:extLst>
          </p:cNvPr>
          <p:cNvGrpSpPr/>
          <p:nvPr/>
        </p:nvGrpSpPr>
        <p:grpSpPr>
          <a:xfrm>
            <a:off x="3039348" y="346577"/>
            <a:ext cx="6113305" cy="6164846"/>
            <a:chOff x="-2496314" y="3429000"/>
            <a:chExt cx="6113305" cy="6164846"/>
          </a:xfrm>
        </p:grpSpPr>
        <p:pic>
          <p:nvPicPr>
            <p:cNvPr id="23" name="Picture 22">
              <a:extLst>
                <a:ext uri="{FF2B5EF4-FFF2-40B4-BE49-F238E27FC236}">
                  <a16:creationId xmlns:a16="http://schemas.microsoft.com/office/drawing/2014/main" id="{FC213E09-B1E4-E546-6B02-2A042E69C92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96314" y="3429000"/>
              <a:ext cx="6012549" cy="6164846"/>
            </a:xfrm>
            <a:prstGeom prst="rect">
              <a:avLst/>
            </a:prstGeom>
            <a:ln w="28575">
              <a:solidFill>
                <a:schemeClr val="tx1"/>
              </a:solidFill>
            </a:ln>
          </p:spPr>
        </p:pic>
        <p:sp>
          <p:nvSpPr>
            <p:cNvPr id="24" name="TextBox 23">
              <a:extLst>
                <a:ext uri="{FF2B5EF4-FFF2-40B4-BE49-F238E27FC236}">
                  <a16:creationId xmlns:a16="http://schemas.microsoft.com/office/drawing/2014/main" id="{040FEB78-C7BF-3297-23C4-9317963C1D13}"/>
                </a:ext>
              </a:extLst>
            </p:cNvPr>
            <p:cNvSpPr txBox="1"/>
            <p:nvPr/>
          </p:nvSpPr>
          <p:spPr>
            <a:xfrm>
              <a:off x="2456096" y="3429000"/>
              <a:ext cx="1160895" cy="246221"/>
            </a:xfrm>
            <a:prstGeom prst="rect">
              <a:avLst/>
            </a:prstGeom>
            <a:noFill/>
          </p:spPr>
          <p:txBody>
            <a:bodyPr wrap="none" rtlCol="0">
              <a:spAutoFit/>
            </a:bodyPr>
            <a:lstStyle/>
            <a:p>
              <a:r>
                <a:rPr lang="en-GB" sz="1000" dirty="0">
                  <a:solidFill>
                    <a:schemeClr val="bg1">
                      <a:lumMod val="85000"/>
                    </a:schemeClr>
                  </a:solidFill>
                </a:rPr>
                <a:t>© Heritage Action</a:t>
              </a:r>
            </a:p>
          </p:txBody>
        </p:sp>
      </p:grpSp>
    </p:spTree>
    <p:extLst>
      <p:ext uri="{BB962C8B-B14F-4D97-AF65-F5344CB8AC3E}">
        <p14:creationId xmlns:p14="http://schemas.microsoft.com/office/powerpoint/2010/main" val="27916239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6" restart="whenNotActive" fill="hold" evtFilter="cancelBubble" nodeType="interactiveSeq">
                <p:stCondLst>
                  <p:cond evt="onClick" delay="0">
                    <p:tgtEl>
                      <p:spTgt spid="12"/>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par>
                                <p:cTn id="42" presetID="53" presetClass="entr" presetSubtype="16"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6"/>
                    </p:tgtEl>
                  </p:cond>
                </p:stCondLst>
                <p:endSync evt="end" delay="0">
                  <p:rtn val="all"/>
                </p:endSync>
                <p:childTnLst>
                  <p:par>
                    <p:cTn id="48" fill="hold">
                      <p:stCondLst>
                        <p:cond delay="0"/>
                      </p:stCondLst>
                      <p:childTnLst>
                        <p:par>
                          <p:cTn id="49" fill="hold">
                            <p:stCondLst>
                              <p:cond delay="0"/>
                            </p:stCondLst>
                            <p:childTnLst>
                              <p:par>
                                <p:cTn id="50" presetID="10" presetClass="exit" presetSubtype="0" fill="hold" nodeType="clickEffect">
                                  <p:stCondLst>
                                    <p:cond delay="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22"/>
                                        </p:tgtEl>
                                      </p:cBhvr>
                                    </p:animEffect>
                                    <p:set>
                                      <p:cBhvr>
                                        <p:cTn id="5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8" grpId="0" uiExpand="1" build="allAtOnce"/>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4921BC-1EE1-7899-FA9D-C027D64D887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36A37B2-D4E0-9B69-66F3-C36EB4DFCFEB}"/>
              </a:ext>
            </a:extLst>
          </p:cNvPr>
          <p:cNvSpPr>
            <a:spLocks noGrp="1"/>
          </p:cNvSpPr>
          <p:nvPr>
            <p:ph type="ctrTitle"/>
          </p:nvPr>
        </p:nvSpPr>
        <p:spPr>
          <a:xfrm>
            <a:off x="1524000" y="-1280448"/>
            <a:ext cx="9144000" cy="921925"/>
          </a:xfrm>
        </p:spPr>
        <p:txBody>
          <a:bodyPr>
            <a:normAutofit fontScale="90000"/>
          </a:bodyPr>
          <a:lstStyle/>
          <a:p>
            <a:r>
              <a:rPr lang="en-US" dirty="0"/>
              <a:t>Why was </a:t>
            </a:r>
            <a:r>
              <a:rPr lang="en-US" dirty="0" err="1"/>
              <a:t>Birkrigg</a:t>
            </a:r>
            <a:r>
              <a:rPr lang="en-US" dirty="0"/>
              <a:t> stone circle built?</a:t>
            </a:r>
          </a:p>
        </p:txBody>
      </p:sp>
      <p:sp>
        <p:nvSpPr>
          <p:cNvPr id="11" name="Slide Question">
            <a:extLst>
              <a:ext uri="{FF2B5EF4-FFF2-40B4-BE49-F238E27FC236}">
                <a16:creationId xmlns:a16="http://schemas.microsoft.com/office/drawing/2014/main" id="{9B0C9B82-26A8-0A92-EF48-6C32821FBD5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some places used throughout the Stone Age to Iron Age?</a:t>
            </a:r>
          </a:p>
        </p:txBody>
      </p:sp>
      <p:sp>
        <p:nvSpPr>
          <p:cNvPr id="7" name="Title">
            <a:extLst>
              <a:ext uri="{FF2B5EF4-FFF2-40B4-BE49-F238E27FC236}">
                <a16:creationId xmlns:a16="http://schemas.microsoft.com/office/drawing/2014/main" id="{F2004371-1142-CE1F-2E4E-991313EAFA2A}"/>
              </a:ext>
            </a:extLst>
          </p:cNvPr>
          <p:cNvSpPr txBox="1">
            <a:spLocks/>
          </p:cNvSpPr>
          <p:nvPr/>
        </p:nvSpPr>
        <p:spPr>
          <a:xfrm>
            <a:off x="489141" y="278141"/>
            <a:ext cx="1046573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Why was </a:t>
            </a:r>
            <a:r>
              <a:rPr lang="en-GB" sz="3600" dirty="0" err="1">
                <a:ln w="12700">
                  <a:noFill/>
                </a:ln>
                <a:latin typeface="Superclarendon Rg" panose="02060605060000020003" pitchFamily="18" charset="77"/>
              </a:rPr>
              <a:t>Birkrigg</a:t>
            </a:r>
            <a:r>
              <a:rPr lang="en-GB" sz="3600" dirty="0">
                <a:ln w="12700">
                  <a:noFill/>
                </a:ln>
                <a:latin typeface="Superclarendon Rg" panose="02060605060000020003" pitchFamily="18" charset="77"/>
              </a:rPr>
              <a:t> Stone Circle Built?</a:t>
            </a:r>
          </a:p>
        </p:txBody>
      </p:sp>
      <p:pic>
        <p:nvPicPr>
          <p:cNvPr id="9" name="Picture 8">
            <a:extLst>
              <a:ext uri="{FF2B5EF4-FFF2-40B4-BE49-F238E27FC236}">
                <a16:creationId xmlns:a16="http://schemas.microsoft.com/office/drawing/2014/main" id="{DD0E5786-3348-7B00-B4A2-D504E687726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9836" y="1284170"/>
            <a:ext cx="1968328" cy="3784985"/>
          </a:xfrm>
          <a:prstGeom prst="rect">
            <a:avLst/>
          </a:prstGeom>
        </p:spPr>
      </p:pic>
      <p:sp>
        <p:nvSpPr>
          <p:cNvPr id="8" name="Text ">
            <a:extLst>
              <a:ext uri="{FF2B5EF4-FFF2-40B4-BE49-F238E27FC236}">
                <a16:creationId xmlns:a16="http://schemas.microsoft.com/office/drawing/2014/main" id="{DF6FB1DB-F957-5B2A-4E9E-E6CEDCE6A953}"/>
              </a:ext>
            </a:extLst>
          </p:cNvPr>
          <p:cNvSpPr txBox="1"/>
          <p:nvPr/>
        </p:nvSpPr>
        <p:spPr>
          <a:xfrm>
            <a:off x="2996419" y="1153360"/>
            <a:ext cx="8461314" cy="3116238"/>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Historians believe </a:t>
            </a:r>
            <a:r>
              <a:rPr lang="en-GB" sz="1200" dirty="0" err="1">
                <a:latin typeface="Linkpen 17a Print" panose="03050602060000000000" pitchFamily="66" charset="77"/>
              </a:rPr>
              <a:t>Birkrigg</a:t>
            </a:r>
            <a:r>
              <a:rPr lang="en-GB" sz="1200" dirty="0">
                <a:latin typeface="Linkpen 17a Print" panose="03050602060000000000" pitchFamily="66" charset="77"/>
              </a:rPr>
              <a:t> Stone Circle may have been used for ceremonies or as a meeting place. </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In the 1920s, archaeologists found three objects that were likely used in ceremonies. One was a piece of red ochre, a type of stone used to make paint. Another was a pear-shaped stone, which might have been used to grind the ochre. The third was an oyster-shaped stone with a small dip, which could have been used as a palette for mixing the paint.</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Evidence of five cremations were also found in the central circle – showing the site was used for burials.</a:t>
            </a:r>
          </a:p>
          <a:p>
            <a:pPr>
              <a:lnSpc>
                <a:spcPct val="150000"/>
              </a:lnSpc>
            </a:pPr>
            <a:endParaRPr lang="en-GB" sz="1200" dirty="0">
              <a:latin typeface="Linkpen 17a Print" panose="03050602060000000000" pitchFamily="66" charset="77"/>
            </a:endParaRPr>
          </a:p>
        </p:txBody>
      </p:sp>
      <p:grpSp>
        <p:nvGrpSpPr>
          <p:cNvPr id="5" name="Caption" descr="Orchre has been used for thousands of years. Many cave markings from the prehistoric period were created using it. People may even has used it to pint their faces or bodies">
            <a:extLst>
              <a:ext uri="{FF2B5EF4-FFF2-40B4-BE49-F238E27FC236}">
                <a16:creationId xmlns:a16="http://schemas.microsoft.com/office/drawing/2014/main" id="{E092F3C2-4BCC-8E08-3B49-C30FF02888CC}"/>
              </a:ext>
            </a:extLst>
          </p:cNvPr>
          <p:cNvGrpSpPr/>
          <p:nvPr/>
        </p:nvGrpSpPr>
        <p:grpSpPr>
          <a:xfrm>
            <a:off x="471212" y="5278123"/>
            <a:ext cx="5178113" cy="1188305"/>
            <a:chOff x="5103921" y="2406343"/>
            <a:chExt cx="5178113" cy="1188305"/>
          </a:xfrm>
        </p:grpSpPr>
        <p:pic>
          <p:nvPicPr>
            <p:cNvPr id="2" name="Picture 1">
              <a:extLst>
                <a:ext uri="{FF2B5EF4-FFF2-40B4-BE49-F238E27FC236}">
                  <a16:creationId xmlns:a16="http://schemas.microsoft.com/office/drawing/2014/main" id="{0F43120E-5A8C-DFD4-9524-C507B5DBEA4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53224" y="2457040"/>
              <a:ext cx="350267" cy="248874"/>
            </a:xfrm>
            <a:prstGeom prst="rect">
              <a:avLst/>
            </a:prstGeom>
          </p:spPr>
        </p:pic>
        <p:sp>
          <p:nvSpPr>
            <p:cNvPr id="3" name="TextBox 2">
              <a:extLst>
                <a:ext uri="{FF2B5EF4-FFF2-40B4-BE49-F238E27FC236}">
                  <a16:creationId xmlns:a16="http://schemas.microsoft.com/office/drawing/2014/main" id="{830664CA-60D2-2032-D0B9-C42225722038}"/>
                </a:ext>
              </a:extLst>
            </p:cNvPr>
            <p:cNvSpPr txBox="1"/>
            <p:nvPr/>
          </p:nvSpPr>
          <p:spPr>
            <a:xfrm>
              <a:off x="5276103" y="2417403"/>
              <a:ext cx="5005931" cy="1177245"/>
            </a:xfrm>
            <a:prstGeom prst="rect">
              <a:avLst/>
            </a:prstGeom>
            <a:noFill/>
          </p:spPr>
          <p:txBody>
            <a:bodyPr wrap="square">
              <a:spAutoFit/>
            </a:bodyPr>
            <a:lstStyle/>
            <a:p>
              <a:pPr>
                <a:lnSpc>
                  <a:spcPct val="150000"/>
                </a:lnSpc>
              </a:pPr>
              <a:r>
                <a:rPr lang="en-GB" sz="1200" dirty="0" err="1">
                  <a:latin typeface="Linkpen 17a Print" panose="03050602060000000000" pitchFamily="66" charset="77"/>
                </a:rPr>
                <a:t>Orchre</a:t>
              </a:r>
              <a:r>
                <a:rPr lang="en-GB" sz="1200" dirty="0">
                  <a:latin typeface="Linkpen 17a Print" panose="03050602060000000000" pitchFamily="66" charset="77"/>
                </a:rPr>
                <a:t> has been used for thousands of years. Many cave markings from the prehistoric period were created using it. People may even have used it </a:t>
              </a:r>
              <a:r>
                <a:rPr lang="en-GB" sz="1200">
                  <a:latin typeface="Linkpen 17a Print" panose="03050602060000000000" pitchFamily="66" charset="77"/>
                </a:rPr>
                <a:t>to paint </a:t>
              </a:r>
              <a:r>
                <a:rPr lang="en-GB" sz="1200" dirty="0">
                  <a:latin typeface="Linkpen 17a Print" panose="03050602060000000000" pitchFamily="66" charset="77"/>
                </a:rPr>
                <a:t>their faces or bodies</a:t>
              </a:r>
            </a:p>
          </p:txBody>
        </p:sp>
      </p:grpSp>
      <p:pic>
        <p:nvPicPr>
          <p:cNvPr id="15" name="Logo">
            <a:extLst>
              <a:ext uri="{FF2B5EF4-FFF2-40B4-BE49-F238E27FC236}">
                <a16:creationId xmlns:a16="http://schemas.microsoft.com/office/drawing/2014/main" id="{0BE38A4B-D19D-27BD-1E0C-2A26FF0BBE3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134483"/>
            <a:ext cx="1523999" cy="1415128"/>
          </a:xfrm>
          <a:prstGeom prst="rect">
            <a:avLst/>
          </a:prstGeom>
        </p:spPr>
      </p:pic>
      <p:sp>
        <p:nvSpPr>
          <p:cNvPr id="10" name="Text ">
            <a:extLst>
              <a:ext uri="{FF2B5EF4-FFF2-40B4-BE49-F238E27FC236}">
                <a16:creationId xmlns:a16="http://schemas.microsoft.com/office/drawing/2014/main" id="{1DABFDF2-834D-EFEA-DE9D-60CFE48183DD}"/>
              </a:ext>
            </a:extLst>
          </p:cNvPr>
          <p:cNvSpPr txBox="1"/>
          <p:nvPr/>
        </p:nvSpPr>
        <p:spPr>
          <a:xfrm>
            <a:off x="2996419" y="4051193"/>
            <a:ext cx="3067624"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Similar stone circles exist all over the UK, including Stonehenge and Castle Rigg.</a:t>
            </a:r>
          </a:p>
        </p:txBody>
      </p:sp>
      <p:grpSp>
        <p:nvGrpSpPr>
          <p:cNvPr id="23" name="Group 22" descr="A photograph of a green field with stones laid out in a circle.">
            <a:extLst>
              <a:ext uri="{FF2B5EF4-FFF2-40B4-BE49-F238E27FC236}">
                <a16:creationId xmlns:a16="http://schemas.microsoft.com/office/drawing/2014/main" id="{97E2F654-33A8-F9CC-70C8-42F0EBF23CF7}"/>
              </a:ext>
            </a:extLst>
          </p:cNvPr>
          <p:cNvGrpSpPr/>
          <p:nvPr/>
        </p:nvGrpSpPr>
        <p:grpSpPr>
          <a:xfrm>
            <a:off x="6049936" y="3908555"/>
            <a:ext cx="5665308" cy="2119126"/>
            <a:chOff x="6049936" y="3908555"/>
            <a:chExt cx="5665308" cy="2119126"/>
          </a:xfrm>
        </p:grpSpPr>
        <p:pic>
          <p:nvPicPr>
            <p:cNvPr id="6" name="Picture 5" descr="A group of rocks in a field&#10;&#10;AI-generated content may be incorrect.">
              <a:extLst>
                <a:ext uri="{FF2B5EF4-FFF2-40B4-BE49-F238E27FC236}">
                  <a16:creationId xmlns:a16="http://schemas.microsoft.com/office/drawing/2014/main" id="{5BEDD0B1-156B-8FA4-9F24-32A7EA6BE5B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049936" y="3910819"/>
              <a:ext cx="5665308" cy="2116862"/>
            </a:xfrm>
            <a:prstGeom prst="rect">
              <a:avLst/>
            </a:prstGeom>
            <a:ln w="28575">
              <a:solidFill>
                <a:schemeClr val="tx1"/>
              </a:solidFill>
            </a:ln>
          </p:spPr>
        </p:pic>
        <p:sp>
          <p:nvSpPr>
            <p:cNvPr id="22" name="TextBox 21">
              <a:extLst>
                <a:ext uri="{FF2B5EF4-FFF2-40B4-BE49-F238E27FC236}">
                  <a16:creationId xmlns:a16="http://schemas.microsoft.com/office/drawing/2014/main" id="{F78187F6-A679-938D-594D-AC79D4016922}"/>
                </a:ext>
              </a:extLst>
            </p:cNvPr>
            <p:cNvSpPr txBox="1"/>
            <p:nvPr/>
          </p:nvSpPr>
          <p:spPr>
            <a:xfrm>
              <a:off x="6049936" y="3908555"/>
              <a:ext cx="1582484" cy="246221"/>
            </a:xfrm>
            <a:prstGeom prst="rect">
              <a:avLst/>
            </a:prstGeom>
            <a:noFill/>
          </p:spPr>
          <p:txBody>
            <a:bodyPr wrap="none" lIns="91440" tIns="45720" rIns="91440" bIns="45720" rtlCol="0" anchor="t">
              <a:spAutoFit/>
            </a:bodyPr>
            <a:lstStyle/>
            <a:p>
              <a:r>
                <a:rPr lang="en-GB" sz="1000" dirty="0">
                  <a:solidFill>
                    <a:srgbClr val="7E8C99"/>
                  </a:solidFill>
                </a:rPr>
                <a:t>© Historic England Archive</a:t>
              </a:r>
            </a:p>
          </p:txBody>
        </p:sp>
      </p:grpSp>
      <p:pic>
        <p:nvPicPr>
          <p:cNvPr id="18" name="magnifying glass" descr="Magnifying glass.">
            <a:extLst>
              <a:ext uri="{FF2B5EF4-FFF2-40B4-BE49-F238E27FC236}">
                <a16:creationId xmlns:a16="http://schemas.microsoft.com/office/drawing/2014/main" id="{0096A8F9-BABC-2D44-B4ED-E70351F20BCB}"/>
              </a:ext>
              <a:ext uri="{C183D7F6-B498-43B3-948B-1728B52AA6E4}">
                <adec:decorative xmlns:adec="http://schemas.microsoft.com/office/drawing/2017/decorative" val="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flipH="1">
            <a:off x="6025561" y="5121591"/>
            <a:ext cx="1150812" cy="1342615"/>
          </a:xfrm>
          <a:prstGeom prst="rect">
            <a:avLst/>
          </a:prstGeom>
        </p:spPr>
      </p:pic>
      <p:grpSp>
        <p:nvGrpSpPr>
          <p:cNvPr id="27" name="Caption" descr="Castlerigg Stone Circle">
            <a:extLst>
              <a:ext uri="{FF2B5EF4-FFF2-40B4-BE49-F238E27FC236}">
                <a16:creationId xmlns:a16="http://schemas.microsoft.com/office/drawing/2014/main" id="{930E1F26-CE8A-589A-ABCE-CDEFC5FD40FC}"/>
              </a:ext>
            </a:extLst>
          </p:cNvPr>
          <p:cNvGrpSpPr/>
          <p:nvPr/>
        </p:nvGrpSpPr>
        <p:grpSpPr>
          <a:xfrm>
            <a:off x="7031815" y="6136684"/>
            <a:ext cx="5160184" cy="375238"/>
            <a:chOff x="5121850" y="2460130"/>
            <a:chExt cx="5160184" cy="375238"/>
          </a:xfrm>
        </p:grpSpPr>
        <p:pic>
          <p:nvPicPr>
            <p:cNvPr id="28" name="Picture 27">
              <a:extLst>
                <a:ext uri="{FF2B5EF4-FFF2-40B4-BE49-F238E27FC236}">
                  <a16:creationId xmlns:a16="http://schemas.microsoft.com/office/drawing/2014/main" id="{11FBCFCD-0BEF-83F1-CF5D-FC17805BDE3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29" name="TextBox 28">
              <a:extLst>
                <a:ext uri="{FF2B5EF4-FFF2-40B4-BE49-F238E27FC236}">
                  <a16:creationId xmlns:a16="http://schemas.microsoft.com/office/drawing/2014/main" id="{BA34114C-692B-F834-CFFB-59A8EA7065BB}"/>
                </a:ext>
              </a:extLst>
            </p:cNvPr>
            <p:cNvSpPr txBox="1"/>
            <p:nvPr/>
          </p:nvSpPr>
          <p:spPr>
            <a:xfrm>
              <a:off x="5276103" y="2489119"/>
              <a:ext cx="5005931" cy="346249"/>
            </a:xfrm>
            <a:prstGeom prst="rect">
              <a:avLst/>
            </a:prstGeom>
            <a:noFill/>
          </p:spPr>
          <p:txBody>
            <a:bodyPr wrap="square">
              <a:spAutoFit/>
            </a:bodyPr>
            <a:lstStyle/>
            <a:p>
              <a:pPr>
                <a:lnSpc>
                  <a:spcPct val="150000"/>
                </a:lnSpc>
              </a:pPr>
              <a:r>
                <a:rPr lang="en-GB" sz="1200" dirty="0" err="1">
                  <a:latin typeface="Linkpen 17a Print" panose="03050602060000000000" pitchFamily="66" charset="77"/>
                </a:rPr>
                <a:t>Castlerigg</a:t>
              </a:r>
              <a:r>
                <a:rPr lang="en-GB" sz="1200" dirty="0">
                  <a:latin typeface="Linkpen 17a Print" panose="03050602060000000000" pitchFamily="66" charset="77"/>
                </a:rPr>
                <a:t> Stone Circle</a:t>
              </a:r>
            </a:p>
          </p:txBody>
        </p:sp>
      </p:grpSp>
      <p:grpSp>
        <p:nvGrpSpPr>
          <p:cNvPr id="19" name="Back button" descr="Back button">
            <a:extLst>
              <a:ext uri="{FF2B5EF4-FFF2-40B4-BE49-F238E27FC236}">
                <a16:creationId xmlns:a16="http://schemas.microsoft.com/office/drawing/2014/main" id="{ABDDBC6A-DB0C-9D08-A1A8-E1F4A36D331B}"/>
              </a:ext>
            </a:extLst>
          </p:cNvPr>
          <p:cNvGrpSpPr/>
          <p:nvPr/>
        </p:nvGrpSpPr>
        <p:grpSpPr>
          <a:xfrm>
            <a:off x="-140494" y="-121444"/>
            <a:ext cx="12472988" cy="7100888"/>
            <a:chOff x="-128587" y="-3614990"/>
            <a:chExt cx="12472988" cy="7100888"/>
          </a:xfrm>
        </p:grpSpPr>
        <p:sp>
          <p:nvSpPr>
            <p:cNvPr id="20" name="Rectangle black">
              <a:extLst>
                <a:ext uri="{FF2B5EF4-FFF2-40B4-BE49-F238E27FC236}">
                  <a16:creationId xmlns:a16="http://schemas.microsoft.com/office/drawing/2014/main" id="{D4A64646-B81F-D406-2372-C72E5C461101}"/>
                </a:ext>
              </a:extLst>
            </p:cNvPr>
            <p:cNvSpPr/>
            <p:nvPr/>
          </p:nvSpPr>
          <p:spPr>
            <a:xfrm>
              <a:off x="-128587" y="-3614990"/>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back">
              <a:extLst>
                <a:ext uri="{FF2B5EF4-FFF2-40B4-BE49-F238E27FC236}">
                  <a16:creationId xmlns:a16="http://schemas.microsoft.com/office/drawing/2014/main" id="{90C3DA75-B822-6B4F-1BF9-B1A019631081}"/>
                </a:ext>
              </a:extLst>
            </p:cNvPr>
            <p:cNvSpPr txBox="1">
              <a:spLocks/>
            </p:cNvSpPr>
            <p:nvPr/>
          </p:nvSpPr>
          <p:spPr>
            <a:xfrm>
              <a:off x="10033796" y="-342758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4" name="Group 23" descr="A photograph of a green field with stones laid out in a circle.">
            <a:extLst>
              <a:ext uri="{FF2B5EF4-FFF2-40B4-BE49-F238E27FC236}">
                <a16:creationId xmlns:a16="http://schemas.microsoft.com/office/drawing/2014/main" id="{A51D532E-B89B-5D7E-1B58-FF96BCD69930}"/>
              </a:ext>
            </a:extLst>
          </p:cNvPr>
          <p:cNvGrpSpPr/>
          <p:nvPr/>
        </p:nvGrpSpPr>
        <p:grpSpPr>
          <a:xfrm>
            <a:off x="294060" y="1329685"/>
            <a:ext cx="11607587" cy="4339478"/>
            <a:chOff x="6049935" y="3908555"/>
            <a:chExt cx="11607587" cy="4339478"/>
          </a:xfrm>
        </p:grpSpPr>
        <p:pic>
          <p:nvPicPr>
            <p:cNvPr id="25" name="Picture 24" descr="A group of rocks in a field&#10;&#10;AI-generated content may be incorrect.">
              <a:extLst>
                <a:ext uri="{FF2B5EF4-FFF2-40B4-BE49-F238E27FC236}">
                  <a16:creationId xmlns:a16="http://schemas.microsoft.com/office/drawing/2014/main" id="{262E41B9-DFA7-D3AF-A7F4-09559901034C}"/>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049935" y="3910818"/>
              <a:ext cx="11607587" cy="4337215"/>
            </a:xfrm>
            <a:prstGeom prst="rect">
              <a:avLst/>
            </a:prstGeom>
            <a:ln w="28575">
              <a:solidFill>
                <a:schemeClr val="tx1"/>
              </a:solidFill>
            </a:ln>
          </p:spPr>
        </p:pic>
        <p:sp>
          <p:nvSpPr>
            <p:cNvPr id="26" name="TextBox 25">
              <a:extLst>
                <a:ext uri="{FF2B5EF4-FFF2-40B4-BE49-F238E27FC236}">
                  <a16:creationId xmlns:a16="http://schemas.microsoft.com/office/drawing/2014/main" id="{2FC90744-31CB-BEB2-54BF-5ED02F7AB977}"/>
                </a:ext>
              </a:extLst>
            </p:cNvPr>
            <p:cNvSpPr txBox="1"/>
            <p:nvPr/>
          </p:nvSpPr>
          <p:spPr>
            <a:xfrm>
              <a:off x="6049936" y="3908555"/>
              <a:ext cx="1582484" cy="246221"/>
            </a:xfrm>
            <a:prstGeom prst="rect">
              <a:avLst/>
            </a:prstGeom>
            <a:noFill/>
          </p:spPr>
          <p:txBody>
            <a:bodyPr wrap="none" lIns="91440" tIns="45720" rIns="91440" bIns="45720" rtlCol="0" anchor="t">
              <a:spAutoFit/>
            </a:bodyPr>
            <a:lstStyle/>
            <a:p>
              <a:r>
                <a:rPr lang="en-GB" sz="1000" dirty="0">
                  <a:solidFill>
                    <a:srgbClr val="7E8C99"/>
                  </a:solidFill>
                </a:rPr>
                <a:t>© Historic England Archive</a:t>
              </a:r>
            </a:p>
          </p:txBody>
        </p:sp>
      </p:grpSp>
    </p:spTree>
    <p:extLst>
      <p:ext uri="{BB962C8B-B14F-4D97-AF65-F5344CB8AC3E}">
        <p14:creationId xmlns:p14="http://schemas.microsoft.com/office/powerpoint/2010/main" val="8361277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xEl>
                                              <p:pRg st="4" end="4"/>
                                            </p:txEl>
                                          </p:spTgt>
                                        </p:tgtEl>
                                        <p:attrNameLst>
                                          <p:attrName>style.visibility</p:attrName>
                                        </p:attrNameLst>
                                      </p:cBhvr>
                                      <p:to>
                                        <p:strVal val="visible"/>
                                      </p:to>
                                    </p:set>
                                    <p:animEffect transition="in" filter="fade">
                                      <p:cBhvr>
                                        <p:cTn id="28" dur="500"/>
                                        <p:tgtEl>
                                          <p:spTgt spid="8">
                                            <p:txEl>
                                              <p:pRg st="4" end="4"/>
                                            </p:txEl>
                                          </p:spTgt>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fade">
                                      <p:cBhvr>
                                        <p:cTn id="32" dur="500"/>
                                        <p:tgtEl>
                                          <p:spTgt spid="10">
                                            <p:txEl>
                                              <p:pRg st="0" end="0"/>
                                            </p:txEl>
                                          </p:spTgt>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8"/>
                    </p:tgtEl>
                  </p:cond>
                </p:stCondLst>
                <p:endSync evt="end" delay="0">
                  <p:rtn val="all"/>
                </p:endSync>
                <p:childTnLst>
                  <p:par>
                    <p:cTn id="46" fill="hold">
                      <p:stCondLst>
                        <p:cond delay="0"/>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par>
                                <p:cTn id="51" presetID="53" presetClass="entr" presetSubtype="16" fill="hold"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fltVal val="0"/>
                                          </p:val>
                                        </p:tav>
                                        <p:tav tm="100000">
                                          <p:val>
                                            <p:strVal val="#ppt_w"/>
                                          </p:val>
                                        </p:tav>
                                      </p:tavLst>
                                    </p:anim>
                                    <p:anim calcmode="lin" valueType="num">
                                      <p:cBhvr>
                                        <p:cTn id="54" dur="500" fill="hold"/>
                                        <p:tgtEl>
                                          <p:spTgt spid="24"/>
                                        </p:tgtEl>
                                        <p:attrNameLst>
                                          <p:attrName>ppt_h</p:attrName>
                                        </p:attrNameLst>
                                      </p:cBhvr>
                                      <p:tavLst>
                                        <p:tav tm="0">
                                          <p:val>
                                            <p:fltVal val="0"/>
                                          </p:val>
                                        </p:tav>
                                        <p:tav tm="100000">
                                          <p:val>
                                            <p:strVal val="#ppt_h"/>
                                          </p:val>
                                        </p:tav>
                                      </p:tavLst>
                                    </p:anim>
                                    <p:animEffect transition="in" filter="fade">
                                      <p:cBhvr>
                                        <p:cTn id="55" dur="500"/>
                                        <p:tgtEl>
                                          <p:spTgt spid="24"/>
                                        </p:tgtEl>
                                      </p:cBhvr>
                                    </p:animEffect>
                                  </p:childTnLst>
                                </p:cTn>
                              </p:par>
                            </p:childTnLst>
                          </p:cTn>
                        </p:par>
                      </p:childTnLst>
                    </p:cTn>
                  </p:par>
                </p:childTnLst>
              </p:cTn>
              <p:nextCondLst>
                <p:cond evt="onClick" delay="0">
                  <p:tgtEl>
                    <p:spTgt spid="18"/>
                  </p:tgtEl>
                </p:cond>
              </p:nextCondLst>
            </p:seq>
            <p:seq concurrent="1" nextAc="seek">
              <p:cTn id="56" restart="whenNotActive" fill="hold" evtFilter="cancelBubble" nodeType="interactiveSeq">
                <p:stCondLst>
                  <p:cond evt="onClick" delay="0">
                    <p:tgtEl>
                      <p:spTgt spid="19"/>
                    </p:tgtEl>
                  </p:cond>
                </p:stCondLst>
                <p:endSync evt="end" delay="0">
                  <p:rtn val="all"/>
                </p:endSync>
                <p:childTnLst>
                  <p:par>
                    <p:cTn id="57" fill="hold">
                      <p:stCondLst>
                        <p:cond delay="0"/>
                      </p:stCondLst>
                      <p:childTnLst>
                        <p:par>
                          <p:cTn id="58" fill="hold">
                            <p:stCondLst>
                              <p:cond delay="0"/>
                            </p:stCondLst>
                            <p:childTnLst>
                              <p:par>
                                <p:cTn id="59" presetID="10" presetClass="exit" presetSubtype="0" fill="hold" nodeType="clickEffect">
                                  <p:stCondLst>
                                    <p:cond delay="0"/>
                                  </p:stCondLst>
                                  <p:childTnLst>
                                    <p:animEffect transition="out" filter="fade">
                                      <p:cBhvr>
                                        <p:cTn id="60" dur="500"/>
                                        <p:tgtEl>
                                          <p:spTgt spid="19"/>
                                        </p:tgtEl>
                                      </p:cBhvr>
                                    </p:animEffect>
                                    <p:set>
                                      <p:cBhvr>
                                        <p:cTn id="61" dur="1" fill="hold">
                                          <p:stCondLst>
                                            <p:cond delay="499"/>
                                          </p:stCondLst>
                                        </p:cTn>
                                        <p:tgtEl>
                                          <p:spTgt spid="19"/>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24"/>
                                        </p:tgtEl>
                                      </p:cBhvr>
                                    </p:animEffect>
                                    <p:set>
                                      <p:cBhvr>
                                        <p:cTn id="64"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19"/>
                  </p:tgtEl>
                </p:cond>
              </p:nextCondLst>
            </p:seq>
          </p:childTnLst>
        </p:cTn>
      </p:par>
    </p:tnLst>
    <p:bldLst>
      <p:bldP spid="7" grpId="0"/>
      <p:bldP spid="8" grpId="0" uiExpand="1" build="allAtOnce"/>
      <p:bldP spid="10"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B7D6926-89D1-1409-6877-C0862B45606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8D25FDD-03A0-1B0B-0849-2CEF096B28DF}"/>
              </a:ext>
            </a:extLst>
          </p:cNvPr>
          <p:cNvSpPr>
            <a:spLocks noGrp="1"/>
          </p:cNvSpPr>
          <p:nvPr>
            <p:ph type="ctrTitle"/>
          </p:nvPr>
        </p:nvSpPr>
        <p:spPr>
          <a:xfrm>
            <a:off x="1524000" y="-1280448"/>
            <a:ext cx="9144000" cy="921925"/>
          </a:xfrm>
        </p:spPr>
        <p:txBody>
          <a:bodyPr>
            <a:normAutofit/>
          </a:bodyPr>
          <a:lstStyle/>
          <a:p>
            <a:r>
              <a:rPr lang="en-US" dirty="0"/>
              <a:t>Bronze age gold</a:t>
            </a:r>
          </a:p>
        </p:txBody>
      </p:sp>
      <p:sp>
        <p:nvSpPr>
          <p:cNvPr id="11" name="Slide Question">
            <a:extLst>
              <a:ext uri="{FF2B5EF4-FFF2-40B4-BE49-F238E27FC236}">
                <a16:creationId xmlns:a16="http://schemas.microsoft.com/office/drawing/2014/main" id="{5CB8B8DA-610C-EB81-D278-156D3723FBC5}"/>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Was the Bronze Age just about Bronze?</a:t>
            </a:r>
          </a:p>
        </p:txBody>
      </p:sp>
      <p:sp>
        <p:nvSpPr>
          <p:cNvPr id="7" name="Title">
            <a:extLst>
              <a:ext uri="{FF2B5EF4-FFF2-40B4-BE49-F238E27FC236}">
                <a16:creationId xmlns:a16="http://schemas.microsoft.com/office/drawing/2014/main" id="{D5586C07-83CC-78E9-4DC1-5CBF88613826}"/>
              </a:ext>
            </a:extLst>
          </p:cNvPr>
          <p:cNvSpPr txBox="1">
            <a:spLocks/>
          </p:cNvSpPr>
          <p:nvPr/>
        </p:nvSpPr>
        <p:spPr>
          <a:xfrm>
            <a:off x="440482" y="173488"/>
            <a:ext cx="9833072" cy="144987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000" dirty="0">
                <a:ln w="12700">
                  <a:noFill/>
                </a:ln>
                <a:latin typeface="Superclarendon Rg" panose="02060605060000020003" pitchFamily="18" charset="77"/>
              </a:rPr>
              <a:t>Bronze Age Gold Hoard From Great </a:t>
            </a:r>
            <a:r>
              <a:rPr lang="en-GB" sz="4000" dirty="0" err="1">
                <a:ln w="12700">
                  <a:noFill/>
                </a:ln>
                <a:latin typeface="Superclarendon Rg" panose="02060605060000020003" pitchFamily="18" charset="77"/>
              </a:rPr>
              <a:t>Urswick</a:t>
            </a:r>
            <a:endParaRPr lang="en-GB" sz="4000" dirty="0">
              <a:ln w="12700">
                <a:noFill/>
              </a:ln>
              <a:latin typeface="Superclarendon Rg" panose="02060605060000020003" pitchFamily="18" charset="77"/>
            </a:endParaRPr>
          </a:p>
        </p:txBody>
      </p:sp>
      <p:pic>
        <p:nvPicPr>
          <p:cNvPr id="15" name="Logo">
            <a:extLst>
              <a:ext uri="{FF2B5EF4-FFF2-40B4-BE49-F238E27FC236}">
                <a16:creationId xmlns:a16="http://schemas.microsoft.com/office/drawing/2014/main" id="{3FDC462E-3EC4-3879-7446-7F24E386717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415128"/>
          </a:xfrm>
          <a:prstGeom prst="rect">
            <a:avLst/>
          </a:prstGeom>
        </p:spPr>
      </p:pic>
      <p:grpSp>
        <p:nvGrpSpPr>
          <p:cNvPr id="10" name="Group 9" descr="A bronze piece of jewellery with three interlocking rings.">
            <a:extLst>
              <a:ext uri="{FF2B5EF4-FFF2-40B4-BE49-F238E27FC236}">
                <a16:creationId xmlns:a16="http://schemas.microsoft.com/office/drawing/2014/main" id="{E49E0C0F-E0B1-92B6-7D27-E0EF8DA3676C}"/>
              </a:ext>
            </a:extLst>
          </p:cNvPr>
          <p:cNvGrpSpPr/>
          <p:nvPr/>
        </p:nvGrpSpPr>
        <p:grpSpPr>
          <a:xfrm>
            <a:off x="684304" y="1797924"/>
            <a:ext cx="4573927" cy="4323979"/>
            <a:chOff x="684304" y="1797924"/>
            <a:chExt cx="4573927" cy="4323979"/>
          </a:xfrm>
        </p:grpSpPr>
        <p:pic>
          <p:nvPicPr>
            <p:cNvPr id="6" name="Picture 5">
              <a:extLst>
                <a:ext uri="{FF2B5EF4-FFF2-40B4-BE49-F238E27FC236}">
                  <a16:creationId xmlns:a16="http://schemas.microsoft.com/office/drawing/2014/main" id="{7B9FEE03-B2EA-B21E-642F-8AD4072A06CF}"/>
                </a:ext>
              </a:extLst>
            </p:cNvPr>
            <p:cNvPicPr>
              <a:picLocks noChangeAspect="1"/>
            </p:cNvPicPr>
            <p:nvPr/>
          </p:nvPicPr>
          <p:blipFill>
            <a:blip r:embed="rId5"/>
            <a:stretch>
              <a:fillRect/>
            </a:stretch>
          </p:blipFill>
          <p:spPr>
            <a:xfrm>
              <a:off x="684304" y="1797924"/>
              <a:ext cx="4573927" cy="4062369"/>
            </a:xfrm>
            <a:prstGeom prst="rect">
              <a:avLst/>
            </a:prstGeom>
          </p:spPr>
        </p:pic>
        <p:sp>
          <p:nvSpPr>
            <p:cNvPr id="9" name="TextBox 8">
              <a:extLst>
                <a:ext uri="{FF2B5EF4-FFF2-40B4-BE49-F238E27FC236}">
                  <a16:creationId xmlns:a16="http://schemas.microsoft.com/office/drawing/2014/main" id="{5D88152E-1739-5DE0-5809-EEB25872E7E7}"/>
                </a:ext>
              </a:extLst>
            </p:cNvPr>
            <p:cNvSpPr txBox="1"/>
            <p:nvPr/>
          </p:nvSpPr>
          <p:spPr>
            <a:xfrm>
              <a:off x="684304" y="5860293"/>
              <a:ext cx="1534394" cy="261610"/>
            </a:xfrm>
            <a:prstGeom prst="rect">
              <a:avLst/>
            </a:prstGeom>
            <a:noFill/>
          </p:spPr>
          <p:txBody>
            <a:bodyPr wrap="none" rtlCol="0">
              <a:spAutoFit/>
            </a:bodyPr>
            <a:lstStyle/>
            <a:p>
              <a:r>
                <a:rPr lang="en-GB" sz="1100" dirty="0">
                  <a:solidFill>
                    <a:schemeClr val="bg1">
                      <a:lumMod val="85000"/>
                    </a:schemeClr>
                  </a:solidFill>
                  <a:latin typeface="Arial" panose="020B0604020202020204" pitchFamily="34" charset="0"/>
                  <a:cs typeface="Arial" panose="020B0604020202020204" pitchFamily="34" charset="0"/>
                </a:rPr>
                <a:t>© Creative Commons</a:t>
              </a:r>
            </a:p>
          </p:txBody>
        </p:sp>
      </p:grpSp>
      <p:sp>
        <p:nvSpPr>
          <p:cNvPr id="8" name="Text ">
            <a:extLst>
              <a:ext uri="{FF2B5EF4-FFF2-40B4-BE49-F238E27FC236}">
                <a16:creationId xmlns:a16="http://schemas.microsoft.com/office/drawing/2014/main" id="{32CD46A6-BB78-F551-5255-91EBA49DC60E}"/>
              </a:ext>
            </a:extLst>
          </p:cNvPr>
          <p:cNvSpPr txBox="1"/>
          <p:nvPr/>
        </p:nvSpPr>
        <p:spPr>
          <a:xfrm>
            <a:off x="5640922" y="1416247"/>
            <a:ext cx="6056809" cy="456855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One gold bracelet or arm-ring, three gold lock-rings and a cauldron fragment were found in Great </a:t>
            </a:r>
            <a:r>
              <a:rPr lang="en-GB" sz="1300" dirty="0" err="1">
                <a:latin typeface="Linkpen 17a Print" panose="03050602060000000000" pitchFamily="66" charset="77"/>
              </a:rPr>
              <a:t>Urswick</a:t>
            </a:r>
            <a:r>
              <a:rPr lang="en-GB" sz="1300" dirty="0">
                <a:latin typeface="Linkpen 17a Print" panose="03050602060000000000" pitchFamily="66" charset="77"/>
              </a:rPr>
              <a:t> in 2016.</a:t>
            </a:r>
          </a:p>
          <a:p>
            <a:pPr>
              <a:lnSpc>
                <a:spcPct val="150000"/>
              </a:lnSpc>
            </a:pPr>
            <a:endParaRPr lang="en-GB" sz="1300" b="1" dirty="0">
              <a:latin typeface="Linkpen 17a Print" panose="03050602060000000000" pitchFamily="66" charset="77"/>
            </a:endParaRPr>
          </a:p>
          <a:p>
            <a:pPr>
              <a:lnSpc>
                <a:spcPct val="150000"/>
              </a:lnSpc>
            </a:pPr>
            <a:r>
              <a:rPr lang="en-GB" sz="1300" dirty="0">
                <a:latin typeface="Linkpen 17a Print" panose="03050602060000000000" pitchFamily="66" charset="77"/>
              </a:rPr>
              <a:t>This hoard was the first of its kind to be found in the county, so it is very important.</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 lock rings are believed to be a type of jewellery worn by people of wealth and high-status, but archaeologists do not know exactly how they were worn.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Some suggest earrings as they often come in pairs whilst others say hair bands for “locks of hair”.</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They are very small and intricate so would have been made by a skilled craftsperson.  </a:t>
            </a:r>
          </a:p>
        </p:txBody>
      </p:sp>
    </p:spTree>
    <p:extLst>
      <p:ext uri="{BB962C8B-B14F-4D97-AF65-F5344CB8AC3E}">
        <p14:creationId xmlns:p14="http://schemas.microsoft.com/office/powerpoint/2010/main" val="31087993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animEffect transition="in" filter="fade">
                                      <p:cBhvr>
                                        <p:cTn id="23" dur="500"/>
                                        <p:tgtEl>
                                          <p:spTgt spid="8">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animEffect transition="in" filter="fade">
                                      <p:cBhvr>
                                        <p:cTn id="27" dur="500"/>
                                        <p:tgtEl>
                                          <p:spTgt spid="8">
                                            <p:txEl>
                                              <p:pRg st="6" end="6"/>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8" end="8"/>
                                            </p:txEl>
                                          </p:spTgt>
                                        </p:tgtEl>
                                        <p:attrNameLst>
                                          <p:attrName>style.visibility</p:attrName>
                                        </p:attrNameLst>
                                      </p:cBhvr>
                                      <p:to>
                                        <p:strVal val="visible"/>
                                      </p:to>
                                    </p:set>
                                    <p:animEffect transition="in" filter="fade">
                                      <p:cBhvr>
                                        <p:cTn id="31" dur="500"/>
                                        <p:tgtEl>
                                          <p:spTgt spid="8">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A01EA8D-CD87-C02A-6E00-56723BDDF35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5AAA553-A427-7FBF-87D1-BA625B799CD9}"/>
              </a:ext>
            </a:extLst>
          </p:cNvPr>
          <p:cNvSpPr>
            <a:spLocks noGrp="1"/>
          </p:cNvSpPr>
          <p:nvPr>
            <p:ph type="ctrTitle"/>
          </p:nvPr>
        </p:nvSpPr>
        <p:spPr>
          <a:xfrm>
            <a:off x="1524000" y="-1280448"/>
            <a:ext cx="9144000" cy="921925"/>
          </a:xfrm>
        </p:spPr>
        <p:txBody>
          <a:bodyPr>
            <a:normAutofit/>
          </a:bodyPr>
          <a:lstStyle/>
          <a:p>
            <a:r>
              <a:rPr lang="en-US" dirty="0" err="1"/>
              <a:t>Skelmore</a:t>
            </a:r>
            <a:r>
              <a:rPr lang="en-US" dirty="0"/>
              <a:t> heads hillfort</a:t>
            </a:r>
          </a:p>
        </p:txBody>
      </p:sp>
      <p:sp>
        <p:nvSpPr>
          <p:cNvPr id="11" name="Slide Question">
            <a:extLst>
              <a:ext uri="{FF2B5EF4-FFF2-40B4-BE49-F238E27FC236}">
                <a16:creationId xmlns:a16="http://schemas.microsoft.com/office/drawing/2014/main" id="{6FD20777-6F5B-5F11-0213-0689919B07F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some places used throughout the Stone Age to Iron Age?</a:t>
            </a:r>
          </a:p>
        </p:txBody>
      </p:sp>
      <p:sp>
        <p:nvSpPr>
          <p:cNvPr id="7" name="Title">
            <a:extLst>
              <a:ext uri="{FF2B5EF4-FFF2-40B4-BE49-F238E27FC236}">
                <a16:creationId xmlns:a16="http://schemas.microsoft.com/office/drawing/2014/main" id="{1505DFF3-307E-DA12-4B5B-FCF254840538}"/>
              </a:ext>
            </a:extLst>
          </p:cNvPr>
          <p:cNvSpPr txBox="1">
            <a:spLocks/>
          </p:cNvSpPr>
          <p:nvPr/>
        </p:nvSpPr>
        <p:spPr>
          <a:xfrm>
            <a:off x="494269" y="354793"/>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err="1">
                <a:ln w="12700">
                  <a:noFill/>
                </a:ln>
                <a:latin typeface="Superclarendon Rg" panose="02060605060000020003" pitchFamily="18" charset="77"/>
              </a:rPr>
              <a:t>Skelmore</a:t>
            </a:r>
            <a:r>
              <a:rPr lang="en-GB" sz="4000" dirty="0">
                <a:ln w="12700">
                  <a:noFill/>
                </a:ln>
                <a:latin typeface="Superclarendon Rg" panose="02060605060000020003" pitchFamily="18" charset="77"/>
              </a:rPr>
              <a:t> Heads Hillfort</a:t>
            </a:r>
          </a:p>
        </p:txBody>
      </p:sp>
      <p:sp>
        <p:nvSpPr>
          <p:cNvPr id="8" name="Text ">
            <a:extLst>
              <a:ext uri="{FF2B5EF4-FFF2-40B4-BE49-F238E27FC236}">
                <a16:creationId xmlns:a16="http://schemas.microsoft.com/office/drawing/2014/main" id="{8215751F-D76E-CFFF-1C8A-65E8F54320E6}"/>
              </a:ext>
            </a:extLst>
          </p:cNvPr>
          <p:cNvSpPr txBox="1"/>
          <p:nvPr/>
        </p:nvSpPr>
        <p:spPr>
          <a:xfrm>
            <a:off x="494270" y="1211819"/>
            <a:ext cx="6354766" cy="3968394"/>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is the site of a hillfort enclosing an area of 3.5 acres. The remains that can be seen date from the Iron Age. Hillforts played a very important role in Iron Age society.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However, archaeological evidence tells us that the hilltop was also important in both the Neolithic and Bronze Ages. Bronze Age type pottery, six socketed bronze axes, a saddle quern and a number of roughed out stone axes were found near the hilltop.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It has been suggested that the site may also have been on one of the routes by which Neolithic Langdale axes were transported south.</a:t>
            </a:r>
          </a:p>
        </p:txBody>
      </p:sp>
      <p:pic>
        <p:nvPicPr>
          <p:cNvPr id="20" name="magnifying glass" descr="Magnifying glass.">
            <a:extLst>
              <a:ext uri="{FF2B5EF4-FFF2-40B4-BE49-F238E27FC236}">
                <a16:creationId xmlns:a16="http://schemas.microsoft.com/office/drawing/2014/main" id="{B166A78F-9345-CEA3-5036-2FB1FF180355}"/>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7666551" y="607907"/>
            <a:ext cx="1150812" cy="1342615"/>
          </a:xfrm>
          <a:prstGeom prst="rect">
            <a:avLst/>
          </a:prstGeom>
        </p:spPr>
      </p:pic>
      <p:pic>
        <p:nvPicPr>
          <p:cNvPr id="12" name="Picture 11" descr="An aerial photo of a field with markings left over in the grass.">
            <a:extLst>
              <a:ext uri="{FF2B5EF4-FFF2-40B4-BE49-F238E27FC236}">
                <a16:creationId xmlns:a16="http://schemas.microsoft.com/office/drawing/2014/main" id="{00A11DC3-A175-4BAD-5613-17AC43D8E225}"/>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978633" y="1916749"/>
            <a:ext cx="2544890" cy="3064562"/>
          </a:xfrm>
          <a:prstGeom prst="rect">
            <a:avLst/>
          </a:prstGeom>
          <a:ln w="28575">
            <a:solidFill>
              <a:schemeClr val="tx1"/>
            </a:solidFill>
          </a:ln>
        </p:spPr>
      </p:pic>
      <p:grpSp>
        <p:nvGrpSpPr>
          <p:cNvPr id="19" name="Group 18" descr="A diagram of where the hill fort used to be.">
            <a:extLst>
              <a:ext uri="{FF2B5EF4-FFF2-40B4-BE49-F238E27FC236}">
                <a16:creationId xmlns:a16="http://schemas.microsoft.com/office/drawing/2014/main" id="{D1EE60F2-19EA-3510-E440-D92F68703681}"/>
              </a:ext>
            </a:extLst>
          </p:cNvPr>
          <p:cNvGrpSpPr/>
          <p:nvPr/>
        </p:nvGrpSpPr>
        <p:grpSpPr>
          <a:xfrm>
            <a:off x="8971949" y="453586"/>
            <a:ext cx="2725781" cy="4553330"/>
            <a:chOff x="8971949" y="453586"/>
            <a:chExt cx="2725781" cy="4553330"/>
          </a:xfrm>
        </p:grpSpPr>
        <p:pic>
          <p:nvPicPr>
            <p:cNvPr id="13" name="Picture 12" descr="A map of a golf course&#10;&#10;AI-generated content may be incorrect.">
              <a:extLst>
                <a:ext uri="{FF2B5EF4-FFF2-40B4-BE49-F238E27FC236}">
                  <a16:creationId xmlns:a16="http://schemas.microsoft.com/office/drawing/2014/main" id="{57D8E601-86A9-89D0-A539-17B79C80FB2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971949" y="453586"/>
              <a:ext cx="2725781" cy="4307109"/>
            </a:xfrm>
            <a:prstGeom prst="rect">
              <a:avLst/>
            </a:prstGeom>
            <a:ln w="28575">
              <a:solidFill>
                <a:schemeClr val="tx1"/>
              </a:solidFill>
            </a:ln>
          </p:spPr>
        </p:pic>
        <p:sp>
          <p:nvSpPr>
            <p:cNvPr id="17" name="TextBox 16">
              <a:extLst>
                <a:ext uri="{FF2B5EF4-FFF2-40B4-BE49-F238E27FC236}">
                  <a16:creationId xmlns:a16="http://schemas.microsoft.com/office/drawing/2014/main" id="{9BB771FF-3B39-BB41-10DC-CD4E6C0FF37D}"/>
                </a:ext>
              </a:extLst>
            </p:cNvPr>
            <p:cNvSpPr txBox="1"/>
            <p:nvPr/>
          </p:nvSpPr>
          <p:spPr>
            <a:xfrm>
              <a:off x="9506727" y="4760695"/>
              <a:ext cx="1582484" cy="246221"/>
            </a:xfrm>
            <a:prstGeom prst="rect">
              <a:avLst/>
            </a:prstGeom>
            <a:noFill/>
          </p:spPr>
          <p:txBody>
            <a:bodyPr wrap="none" lIns="91440" tIns="45720" rIns="91440" bIns="45720" rtlCol="0" anchor="t">
              <a:spAutoFit/>
            </a:bodyPr>
            <a:lstStyle/>
            <a:p>
              <a:r>
                <a:rPr lang="en-GB" sz="1000" dirty="0">
                  <a:solidFill>
                    <a:schemeClr val="bg1">
                      <a:lumMod val="85000"/>
                    </a:schemeClr>
                  </a:solidFill>
                </a:rPr>
                <a:t>© Historic England Archive</a:t>
              </a:r>
            </a:p>
          </p:txBody>
        </p:sp>
      </p:grpSp>
      <p:pic>
        <p:nvPicPr>
          <p:cNvPr id="6" name="Picture 5" descr="A timeline highlighting the Iron Age (900 BC to AD 43). It spans from 2,000 BC to AD 1500. ">
            <a:extLst>
              <a:ext uri="{FF2B5EF4-FFF2-40B4-BE49-F238E27FC236}">
                <a16:creationId xmlns:a16="http://schemas.microsoft.com/office/drawing/2014/main" id="{BB72D3BA-28BE-4556-61BB-006D74868B7A}"/>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4941251"/>
            <a:ext cx="12192000" cy="1668162"/>
          </a:xfrm>
          <a:prstGeom prst="rect">
            <a:avLst/>
          </a:prstGeom>
        </p:spPr>
      </p:pic>
      <p:pic>
        <p:nvPicPr>
          <p:cNvPr id="10" name="Logo">
            <a:extLst>
              <a:ext uri="{FF2B5EF4-FFF2-40B4-BE49-F238E27FC236}">
                <a16:creationId xmlns:a16="http://schemas.microsoft.com/office/drawing/2014/main" id="{7E93D84E-8827-0AEC-B697-D379121359C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470777" y="5441430"/>
            <a:ext cx="1523999" cy="1415128"/>
          </a:xfrm>
          <a:prstGeom prst="rect">
            <a:avLst/>
          </a:prstGeom>
        </p:spPr>
      </p:pic>
      <p:grpSp>
        <p:nvGrpSpPr>
          <p:cNvPr id="21" name="Back button" descr="Back button">
            <a:extLst>
              <a:ext uri="{FF2B5EF4-FFF2-40B4-BE49-F238E27FC236}">
                <a16:creationId xmlns:a16="http://schemas.microsoft.com/office/drawing/2014/main" id="{92612084-EBF8-F324-E31F-F3D98D0F5063}"/>
              </a:ext>
            </a:extLst>
          </p:cNvPr>
          <p:cNvGrpSpPr/>
          <p:nvPr/>
        </p:nvGrpSpPr>
        <p:grpSpPr>
          <a:xfrm>
            <a:off x="-140494" y="0"/>
            <a:ext cx="12472988" cy="7100888"/>
            <a:chOff x="-128587" y="-122165"/>
            <a:chExt cx="12472988" cy="7100888"/>
          </a:xfrm>
        </p:grpSpPr>
        <p:sp>
          <p:nvSpPr>
            <p:cNvPr id="22" name="Rectangle black">
              <a:extLst>
                <a:ext uri="{FF2B5EF4-FFF2-40B4-BE49-F238E27FC236}">
                  <a16:creationId xmlns:a16="http://schemas.microsoft.com/office/drawing/2014/main" id="{DE860BC8-3896-3540-AF27-E75D6A77F9E3}"/>
                </a:ext>
              </a:extLst>
            </p:cNvPr>
            <p:cNvSpPr/>
            <p:nvPr/>
          </p:nvSpPr>
          <p:spPr>
            <a:xfrm>
              <a:off x="-128587" y="-122165"/>
              <a:ext cx="12472988" cy="7100888"/>
            </a:xfrm>
            <a:prstGeom prst="rect">
              <a:avLst/>
            </a:prstGeom>
            <a:solidFill>
              <a:schemeClr val="tx1">
                <a:alpha val="8955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back">
              <a:extLst>
                <a:ext uri="{FF2B5EF4-FFF2-40B4-BE49-F238E27FC236}">
                  <a16:creationId xmlns:a16="http://schemas.microsoft.com/office/drawing/2014/main" id="{8176387B-FAEB-3493-0E09-AB7BDAA8F17E}"/>
                </a:ext>
              </a:extLst>
            </p:cNvPr>
            <p:cNvSpPr txBox="1">
              <a:spLocks/>
            </p:cNvSpPr>
            <p:nvPr/>
          </p:nvSpPr>
          <p:spPr>
            <a:xfrm>
              <a:off x="10033796" y="74068"/>
              <a:ext cx="2182018"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solidFill>
                    <a:schemeClr val="bg1"/>
                  </a:solidFill>
                  <a:latin typeface="Superclarendon Rg" panose="02060605060000020003" pitchFamily="18" charset="77"/>
                </a:rPr>
                <a:t>Back</a:t>
              </a:r>
            </a:p>
          </p:txBody>
        </p:sp>
      </p:grpSp>
      <p:grpSp>
        <p:nvGrpSpPr>
          <p:cNvPr id="28" name="Group 27" descr="An aerial photo of a field with markings left over in the grass and a diagram of where the hill fort used to be.">
            <a:extLst>
              <a:ext uri="{FF2B5EF4-FFF2-40B4-BE49-F238E27FC236}">
                <a16:creationId xmlns:a16="http://schemas.microsoft.com/office/drawing/2014/main" id="{4B2A03A4-7467-043E-1C3F-53E2A8D86179}"/>
              </a:ext>
            </a:extLst>
          </p:cNvPr>
          <p:cNvGrpSpPr/>
          <p:nvPr/>
        </p:nvGrpSpPr>
        <p:grpSpPr>
          <a:xfrm>
            <a:off x="940592" y="577926"/>
            <a:ext cx="9121684" cy="6083841"/>
            <a:chOff x="680546" y="388977"/>
            <a:chExt cx="9121684" cy="6083841"/>
          </a:xfrm>
        </p:grpSpPr>
        <p:pic>
          <p:nvPicPr>
            <p:cNvPr id="24" name="Picture 23" descr="An aerial view of a green field&#10;">
              <a:extLst>
                <a:ext uri="{FF2B5EF4-FFF2-40B4-BE49-F238E27FC236}">
                  <a16:creationId xmlns:a16="http://schemas.microsoft.com/office/drawing/2014/main" id="{EBDF3AFD-4294-47A0-401B-FB9ACC4CF43A}"/>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680546" y="388977"/>
              <a:ext cx="5049024" cy="6080045"/>
            </a:xfrm>
            <a:prstGeom prst="rect">
              <a:avLst/>
            </a:prstGeom>
            <a:ln w="28575">
              <a:solidFill>
                <a:schemeClr val="tx1"/>
              </a:solidFill>
            </a:ln>
          </p:spPr>
        </p:pic>
        <p:pic>
          <p:nvPicPr>
            <p:cNvPr id="26" name="Picture 25" descr="A diagram of where the hill fort used to be.">
              <a:extLst>
                <a:ext uri="{FF2B5EF4-FFF2-40B4-BE49-F238E27FC236}">
                  <a16:creationId xmlns:a16="http://schemas.microsoft.com/office/drawing/2014/main" id="{B7E80D1D-B1E5-0672-E148-D1C35C56ED94}"/>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5955507" y="394466"/>
              <a:ext cx="3846723" cy="6078352"/>
            </a:xfrm>
            <a:prstGeom prst="rect">
              <a:avLst/>
            </a:prstGeom>
            <a:ln w="28575">
              <a:solidFill>
                <a:schemeClr val="tx1"/>
              </a:solidFill>
            </a:ln>
          </p:spPr>
        </p:pic>
        <p:sp>
          <p:nvSpPr>
            <p:cNvPr id="27" name="TextBox 26">
              <a:extLst>
                <a:ext uri="{FF2B5EF4-FFF2-40B4-BE49-F238E27FC236}">
                  <a16:creationId xmlns:a16="http://schemas.microsoft.com/office/drawing/2014/main" id="{42F28105-5F73-7823-D24A-976CED839E67}"/>
                </a:ext>
              </a:extLst>
            </p:cNvPr>
            <p:cNvSpPr txBox="1"/>
            <p:nvPr/>
          </p:nvSpPr>
          <p:spPr>
            <a:xfrm>
              <a:off x="680546" y="6222801"/>
              <a:ext cx="1582484" cy="246221"/>
            </a:xfrm>
            <a:prstGeom prst="rect">
              <a:avLst/>
            </a:prstGeom>
            <a:noFill/>
          </p:spPr>
          <p:txBody>
            <a:bodyPr wrap="none" lIns="91440" tIns="45720" rIns="91440" bIns="45720" rtlCol="0" anchor="t">
              <a:spAutoFit/>
            </a:bodyPr>
            <a:lstStyle/>
            <a:p>
              <a:r>
                <a:rPr lang="en-GB" sz="1000" dirty="0">
                  <a:solidFill>
                    <a:srgbClr val="1E505E"/>
                  </a:solidFill>
                </a:rPr>
                <a:t>© Historic England Archive</a:t>
              </a:r>
            </a:p>
          </p:txBody>
        </p:sp>
      </p:grpSp>
    </p:spTree>
    <p:extLst>
      <p:ext uri="{BB962C8B-B14F-4D97-AF65-F5344CB8AC3E}">
        <p14:creationId xmlns:p14="http://schemas.microsoft.com/office/powerpoint/2010/main" val="33259297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500"/>
                                        <p:tgtEl>
                                          <p:spTgt spid="8">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20"/>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53" presetClass="entr" presetSubtype="16"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500" fill="hold"/>
                                        <p:tgtEl>
                                          <p:spTgt spid="28"/>
                                        </p:tgtEl>
                                        <p:attrNameLst>
                                          <p:attrName>ppt_w</p:attrName>
                                        </p:attrNameLst>
                                      </p:cBhvr>
                                      <p:tavLst>
                                        <p:tav tm="0">
                                          <p:val>
                                            <p:fltVal val="0"/>
                                          </p:val>
                                        </p:tav>
                                        <p:tav tm="100000">
                                          <p:val>
                                            <p:strVal val="#ppt_w"/>
                                          </p:val>
                                        </p:tav>
                                      </p:tavLst>
                                    </p:anim>
                                    <p:anim calcmode="lin" valueType="num">
                                      <p:cBhvr>
                                        <p:cTn id="41" dur="500" fill="hold"/>
                                        <p:tgtEl>
                                          <p:spTgt spid="28"/>
                                        </p:tgtEl>
                                        <p:attrNameLst>
                                          <p:attrName>ppt_h</p:attrName>
                                        </p:attrNameLst>
                                      </p:cBhvr>
                                      <p:tavLst>
                                        <p:tav tm="0">
                                          <p:val>
                                            <p:fltVal val="0"/>
                                          </p:val>
                                        </p:tav>
                                        <p:tav tm="100000">
                                          <p:val>
                                            <p:strVal val="#ppt_h"/>
                                          </p:val>
                                        </p:tav>
                                      </p:tavLst>
                                    </p:anim>
                                    <p:animEffect transition="in" filter="fade">
                                      <p:cBhvr>
                                        <p:cTn id="42" dur="500"/>
                                        <p:tgtEl>
                                          <p:spTgt spid="28"/>
                                        </p:tgtEl>
                                      </p:cBhvr>
                                    </p:animEffect>
                                  </p:childTnLst>
                                </p:cTn>
                              </p:par>
                            </p:childTnLst>
                          </p:cTn>
                        </p:par>
                      </p:childTnLst>
                    </p:cTn>
                  </p:par>
                </p:childTnLst>
              </p:cTn>
              <p:nextCondLst>
                <p:cond evt="onClick" delay="0">
                  <p:tgtEl>
                    <p:spTgt spid="20"/>
                  </p:tgtEl>
                </p:cond>
              </p:nextCondLst>
            </p:seq>
            <p:seq concurrent="1" nextAc="seek">
              <p:cTn id="43" restart="whenNotActive" fill="hold" evtFilter="cancelBubble" nodeType="interactiveSeq">
                <p:stCondLst>
                  <p:cond evt="onClick" delay="0">
                    <p:tgtEl>
                      <p:spTgt spid="21"/>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21"/>
                                        </p:tgtEl>
                                      </p:cBhvr>
                                    </p:animEffect>
                                    <p:set>
                                      <p:cBhvr>
                                        <p:cTn id="48" dur="1" fill="hold">
                                          <p:stCondLst>
                                            <p:cond delay="499"/>
                                          </p:stCondLst>
                                        </p:cTn>
                                        <p:tgtEl>
                                          <p:spTgt spid="21"/>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28"/>
                                        </p:tgtEl>
                                      </p:cBhvr>
                                    </p:animEffect>
                                    <p:set>
                                      <p:cBhvr>
                                        <p:cTn id="51"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7" grpId="0"/>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3ACDB7A-298C-0AE5-1877-F9C83AAFC8F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751C651-5235-FCDC-F670-C1E2183AC131}"/>
              </a:ext>
            </a:extLst>
          </p:cNvPr>
          <p:cNvSpPr>
            <a:spLocks noGrp="1"/>
          </p:cNvSpPr>
          <p:nvPr>
            <p:ph type="ctrTitle"/>
          </p:nvPr>
        </p:nvSpPr>
        <p:spPr>
          <a:xfrm>
            <a:off x="1524000" y="-1280448"/>
            <a:ext cx="9144000" cy="921925"/>
          </a:xfrm>
        </p:spPr>
        <p:txBody>
          <a:bodyPr>
            <a:normAutofit/>
          </a:bodyPr>
          <a:lstStyle/>
          <a:p>
            <a:r>
              <a:rPr lang="en-US" dirty="0"/>
              <a:t>Celtic tribes</a:t>
            </a:r>
          </a:p>
        </p:txBody>
      </p:sp>
      <p:sp>
        <p:nvSpPr>
          <p:cNvPr id="11" name="Slide Question">
            <a:extLst>
              <a:ext uri="{FF2B5EF4-FFF2-40B4-BE49-F238E27FC236}">
                <a16:creationId xmlns:a16="http://schemas.microsoft.com/office/drawing/2014/main" id="{5D9E53B7-92E7-4D84-3D63-DB50E163D9DB}"/>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some places used throughout the Stone Age to Iron Age?</a:t>
            </a:r>
          </a:p>
        </p:txBody>
      </p:sp>
      <p:pic>
        <p:nvPicPr>
          <p:cNvPr id="9" name="Picture 8" descr="A map of the united kingdom with Celtic tribes marked out.">
            <a:extLst>
              <a:ext uri="{FF2B5EF4-FFF2-40B4-BE49-F238E27FC236}">
                <a16:creationId xmlns:a16="http://schemas.microsoft.com/office/drawing/2014/main" id="{1355B679-F447-467B-659C-DC60DA8BEE9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7489" y="231283"/>
            <a:ext cx="4105446" cy="5067925"/>
          </a:xfrm>
          <a:prstGeom prst="rect">
            <a:avLst/>
          </a:prstGeom>
        </p:spPr>
      </p:pic>
      <p:sp>
        <p:nvSpPr>
          <p:cNvPr id="8" name="Text ">
            <a:extLst>
              <a:ext uri="{FF2B5EF4-FFF2-40B4-BE49-F238E27FC236}">
                <a16:creationId xmlns:a16="http://schemas.microsoft.com/office/drawing/2014/main" id="{80AA0FFD-51AB-342F-22B8-D36CF779143C}"/>
              </a:ext>
            </a:extLst>
          </p:cNvPr>
          <p:cNvSpPr txBox="1"/>
          <p:nvPr/>
        </p:nvSpPr>
        <p:spPr>
          <a:xfrm>
            <a:off x="4584300" y="714915"/>
            <a:ext cx="7075453" cy="4003019"/>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By the end of the Iron Age Britain was divided into a number of Celtic Tribes. </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Cumbria was ruled by the </a:t>
            </a:r>
            <a:r>
              <a:rPr lang="en-GB" sz="1900" dirty="0" err="1">
                <a:latin typeface="Linkpen 17a Print" panose="03050602060000000000" pitchFamily="66" charset="77"/>
              </a:rPr>
              <a:t>Carvetii</a:t>
            </a:r>
            <a:r>
              <a:rPr lang="en-GB" sz="1900" dirty="0">
                <a:latin typeface="Linkpen 17a Print" panose="03050602060000000000" pitchFamily="66" charset="77"/>
              </a:rPr>
              <a:t> Tribe which might have been a subtribe of the larger </a:t>
            </a:r>
            <a:r>
              <a:rPr lang="en-GB" sz="1900" dirty="0" err="1">
                <a:latin typeface="Linkpen 17a Print" panose="03050602060000000000" pitchFamily="66" charset="77"/>
              </a:rPr>
              <a:t>Brigantes</a:t>
            </a:r>
            <a:r>
              <a:rPr lang="en-GB" sz="1900" dirty="0">
                <a:latin typeface="Linkpen 17a Print" panose="03050602060000000000" pitchFamily="66" charset="77"/>
              </a:rPr>
              <a:t>.</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From 100 BC southern Britain came increasingly under the influence of the Roman Empire. </a:t>
            </a:r>
          </a:p>
        </p:txBody>
      </p:sp>
      <p:pic>
        <p:nvPicPr>
          <p:cNvPr id="12" name="Picture 11" descr="A timeline highlighting the Roman period (AD 43 to AD 410). It spans from 400 BC to AD 900. ">
            <a:extLst>
              <a:ext uri="{FF2B5EF4-FFF2-40B4-BE49-F238E27FC236}">
                <a16:creationId xmlns:a16="http://schemas.microsoft.com/office/drawing/2014/main" id="{A64918F7-C2F6-EAF7-ADBA-00E3B422737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0" y="4860422"/>
            <a:ext cx="12191998" cy="1766295"/>
          </a:xfrm>
          <a:prstGeom prst="rect">
            <a:avLst/>
          </a:prstGeom>
        </p:spPr>
      </p:pic>
      <p:pic>
        <p:nvPicPr>
          <p:cNvPr id="15" name="Logo">
            <a:extLst>
              <a:ext uri="{FF2B5EF4-FFF2-40B4-BE49-F238E27FC236}">
                <a16:creationId xmlns:a16="http://schemas.microsoft.com/office/drawing/2014/main" id="{B3F33B54-C8B0-BF01-FDDE-894A08D345D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14270971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32439F0-D8FF-C920-DD01-58D48102751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A7AE447-B4AF-7CE5-5ED9-1B6EDB2B0E3D}"/>
              </a:ext>
            </a:extLst>
          </p:cNvPr>
          <p:cNvSpPr>
            <a:spLocks noGrp="1"/>
          </p:cNvSpPr>
          <p:nvPr>
            <p:ph type="ctrTitle"/>
          </p:nvPr>
        </p:nvSpPr>
        <p:spPr>
          <a:xfrm>
            <a:off x="1524000" y="-1280448"/>
            <a:ext cx="9144000" cy="921925"/>
          </a:xfrm>
        </p:spPr>
        <p:txBody>
          <a:bodyPr>
            <a:normAutofit/>
          </a:bodyPr>
          <a:lstStyle/>
          <a:p>
            <a:r>
              <a:rPr lang="en-US" dirty="0"/>
              <a:t>Other sites</a:t>
            </a:r>
          </a:p>
        </p:txBody>
      </p:sp>
      <p:sp>
        <p:nvSpPr>
          <p:cNvPr id="10" name="Rectangle 9" descr="An aerial map of Barrow-in-Furness.">
            <a:extLst>
              <a:ext uri="{FF2B5EF4-FFF2-40B4-BE49-F238E27FC236}">
                <a16:creationId xmlns:a16="http://schemas.microsoft.com/office/drawing/2014/main" id="{811C2843-0651-07E5-C249-2E93B6EDA72B}"/>
              </a:ext>
            </a:extLst>
          </p:cNvPr>
          <p:cNvSpPr/>
          <p:nvPr/>
        </p:nvSpPr>
        <p:spPr>
          <a:xfrm>
            <a:off x="140677" y="179614"/>
            <a:ext cx="6442613"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
            <a:extLst>
              <a:ext uri="{FF2B5EF4-FFF2-40B4-BE49-F238E27FC236}">
                <a16:creationId xmlns:a16="http://schemas.microsoft.com/office/drawing/2014/main" id="{9653F1B4-06A3-7F11-99A9-E8FF18DA8583}"/>
              </a:ext>
            </a:extLst>
          </p:cNvPr>
          <p:cNvSpPr txBox="1"/>
          <p:nvPr/>
        </p:nvSpPr>
        <p:spPr>
          <a:xfrm>
            <a:off x="6583290" y="468787"/>
            <a:ext cx="5181680" cy="3029956"/>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These are just a selection of the sites in and around Barrow that tell a history of its early beginnings!</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From ceremonial stone circles to gold jewellery. Each of these sites tells a story of how people lived, worked and found meaning in life in our area.</a:t>
            </a:r>
          </a:p>
        </p:txBody>
      </p:sp>
      <p:sp>
        <p:nvSpPr>
          <p:cNvPr id="4" name="Text yellow">
            <a:extLst>
              <a:ext uri="{FF2B5EF4-FFF2-40B4-BE49-F238E27FC236}">
                <a16:creationId xmlns:a16="http://schemas.microsoft.com/office/drawing/2014/main" id="{39F7445B-F646-BF70-F4A3-67F4D2A3DFCD}"/>
              </a:ext>
            </a:extLst>
          </p:cNvPr>
          <p:cNvSpPr txBox="1"/>
          <p:nvPr/>
        </p:nvSpPr>
        <p:spPr>
          <a:xfrm>
            <a:off x="6677120" y="4075041"/>
            <a:ext cx="3292023" cy="1822941"/>
          </a:xfrm>
          <a:prstGeom prst="rect">
            <a:avLst/>
          </a:prstGeom>
          <a:noFill/>
        </p:spPr>
        <p:txBody>
          <a:bodyPr wrap="square">
            <a:spAutoFit/>
          </a:bodyPr>
          <a:lstStyle/>
          <a:p>
            <a:pPr algn="ctr"/>
            <a:r>
              <a:rPr lang="en-GB" sz="2800" dirty="0">
                <a:solidFill>
                  <a:srgbClr val="FAB721"/>
                </a:solidFill>
                <a:latin typeface="Superclarendon Rg" panose="02000505080000020003" pitchFamily="2" charset="77"/>
              </a:rPr>
              <a:t>What other sites or sources can you find out about?</a:t>
            </a:r>
          </a:p>
        </p:txBody>
      </p:sp>
      <p:pic>
        <p:nvPicPr>
          <p:cNvPr id="6" name="Picture 5" descr="Archeologist character.">
            <a:extLst>
              <a:ext uri="{FF2B5EF4-FFF2-40B4-BE49-F238E27FC236}">
                <a16:creationId xmlns:a16="http://schemas.microsoft.com/office/drawing/2014/main" id="{7879154F-4AB5-7268-0E86-7EA62190940B}"/>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062972" y="3179920"/>
            <a:ext cx="1808566" cy="4389082"/>
          </a:xfrm>
          <a:prstGeom prst="rect">
            <a:avLst/>
          </a:prstGeom>
        </p:spPr>
      </p:pic>
      <p:pic>
        <p:nvPicPr>
          <p:cNvPr id="15" name="Logo">
            <a:extLst>
              <a:ext uri="{FF2B5EF4-FFF2-40B4-BE49-F238E27FC236}">
                <a16:creationId xmlns:a16="http://schemas.microsoft.com/office/drawing/2014/main" id="{C3302EDF-9771-96A5-F995-F520C430374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40419632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000"/>
                            </p:stCondLst>
                            <p:childTnLst>
                              <p:par>
                                <p:cTn id="13" presetID="2" presetClass="entr" presetSubtype="4" decel="5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evidence can we find for hunter-gathers?&#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423058" y="865241"/>
              <a:ext cx="368858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evidence can we find for hunter-gathers?</a:t>
              </a:r>
            </a:p>
          </p:txBody>
        </p:sp>
      </p:grpSp>
      <p:grpSp>
        <p:nvGrpSpPr>
          <p:cNvPr id="17" name="box 2" descr="Were people in the Neolithic the first farmers?&#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91021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Were people in the Neolithic the first farmers?</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650287" y="2753413"/>
            <a:ext cx="6808506" cy="1077218"/>
          </a:xfrm>
          <a:prstGeom prst="rect">
            <a:avLst/>
          </a:prstGeom>
          <a:noFill/>
        </p:spPr>
        <p:txBody>
          <a:bodyPr wrap="square">
            <a:spAutoFit/>
          </a:bodyPr>
          <a:lstStyle/>
          <a:p>
            <a:pPr algn="ctr"/>
            <a:r>
              <a:rPr lang="en-GB" sz="3200" dirty="0">
                <a:solidFill>
                  <a:srgbClr val="FAB721"/>
                </a:solidFill>
                <a:latin typeface="Superclarendon Rg" panose="02000505080000020003" pitchFamily="2" charset="77"/>
              </a:rPr>
              <a:t>Who were the first people to live in Barrow-in-Furness?</a:t>
            </a:r>
          </a:p>
        </p:txBody>
      </p:sp>
      <p:grpSp>
        <p:nvGrpSpPr>
          <p:cNvPr id="20" name="box 3" descr="Was the Bronze Age just about Bronze?&#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898588" y="4594194"/>
              <a:ext cx="4737526"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Was the Bronze Age just about Bronze?</a:t>
              </a:r>
            </a:p>
          </p:txBody>
        </p:sp>
      </p:grpSp>
      <p:grpSp>
        <p:nvGrpSpPr>
          <p:cNvPr id="23" name="box 4" descr="Were some places used throughout the Stone Age to Iron Age?&#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394139"/>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Were some places used throughout the Stone Age to Iron Age?</a:t>
              </a:r>
            </a:p>
          </p:txBody>
        </p:sp>
      </p:grpSp>
      <p:pic>
        <p:nvPicPr>
          <p:cNvPr id="3" name="Logo">
            <a:extLst>
              <a:ext uri="{FF2B5EF4-FFF2-40B4-BE49-F238E27FC236}">
                <a16:creationId xmlns:a16="http://schemas.microsoft.com/office/drawing/2014/main" id="{E48E3EBA-637F-6EA9-17F0-9341FA65628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An ever changing area</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347312" y="500315"/>
            <a:ext cx="1052350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solidFill>
                  <a:sysClr val="windowText" lastClr="000000"/>
                </a:solidFill>
                <a:effectLst/>
                <a:latin typeface="Superclarendon Rg" panose="02060605060000020003" pitchFamily="18" charset="77"/>
              </a:rPr>
              <a:t>An Ever-Changing Area</a:t>
            </a:r>
          </a:p>
        </p:txBody>
      </p:sp>
      <p:sp>
        <p:nvSpPr>
          <p:cNvPr id="16" name="Text box">
            <a:extLst>
              <a:ext uri="{FF2B5EF4-FFF2-40B4-BE49-F238E27FC236}">
                <a16:creationId xmlns:a16="http://schemas.microsoft.com/office/drawing/2014/main" id="{026DDDE9-4B3F-35A7-D80F-40FBFAEDA14E}"/>
              </a:ext>
            </a:extLst>
          </p:cNvPr>
          <p:cNvSpPr/>
          <p:nvPr/>
        </p:nvSpPr>
        <p:spPr>
          <a:xfrm>
            <a:off x="639173" y="1560420"/>
            <a:ext cx="4142689" cy="4240774"/>
          </a:xfrm>
          <a:prstGeom prst="rect">
            <a:avLst/>
          </a:prstGeom>
          <a:solidFill>
            <a:schemeClr val="bg1"/>
          </a:solidFill>
          <a:ln w="28575">
            <a:solidFill>
              <a:schemeClr val="tx1"/>
            </a:solidFill>
          </a:ln>
          <a:effectLst>
            <a:glow rad="63500">
              <a:schemeClr val="accent3">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lIns="216000" tIns="36000" rIns="72000" bIns="72000" rtlCol="0" anchor="ctr"/>
          <a:lstStyle/>
          <a:p>
            <a:pPr>
              <a:lnSpc>
                <a:spcPct val="150000"/>
              </a:lnSpc>
            </a:pPr>
            <a:r>
              <a:rPr lang="en-GB" sz="1600" dirty="0">
                <a:solidFill>
                  <a:schemeClr val="tx1"/>
                </a:solidFill>
                <a:latin typeface="Linkpen 17a Print" panose="03050602060000000000" pitchFamily="66" charset="77"/>
              </a:rPr>
              <a:t>The town of Barrow-in-Furness and the county of Cumbria have undergone many changes.</a:t>
            </a:r>
          </a:p>
          <a:p>
            <a:pPr>
              <a:lnSpc>
                <a:spcPct val="150000"/>
              </a:lnSpc>
            </a:pPr>
            <a:endParaRPr lang="en-GB" sz="1600" dirty="0">
              <a:solidFill>
                <a:schemeClr val="tx1"/>
              </a:solidFill>
              <a:latin typeface="Linkpen 17a Print" panose="03050602060000000000" pitchFamily="66" charset="77"/>
            </a:endParaRPr>
          </a:p>
          <a:p>
            <a:pPr>
              <a:lnSpc>
                <a:spcPct val="150000"/>
              </a:lnSpc>
            </a:pPr>
            <a:r>
              <a:rPr lang="en-GB" sz="1600" dirty="0">
                <a:solidFill>
                  <a:schemeClr val="tx1"/>
                </a:solidFill>
                <a:latin typeface="Linkpen 17a Print" panose="03050602060000000000" pitchFamily="66" charset="77"/>
              </a:rPr>
              <a:t>The Barrow we know and love today looked very different in its early days, but traces of its history can still be found within the surrounding streets and fields.</a:t>
            </a:r>
          </a:p>
        </p:txBody>
      </p:sp>
      <p:pic>
        <p:nvPicPr>
          <p:cNvPr id="15" name="Logo">
            <a:extLst>
              <a:ext uri="{FF2B5EF4-FFF2-40B4-BE49-F238E27FC236}">
                <a16:creationId xmlns:a16="http://schemas.microsoft.com/office/drawing/2014/main" id="{798E6FE5-36D2-1CE4-9F5D-6B5AD7453AF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
        <p:nvSpPr>
          <p:cNvPr id="17" name="Rectangle 16" descr="A photo of a city with a river in the distance, there are docks and lots of buildings all around, including a church to the right.">
            <a:extLst>
              <a:ext uri="{FF2B5EF4-FFF2-40B4-BE49-F238E27FC236}">
                <a16:creationId xmlns:a16="http://schemas.microsoft.com/office/drawing/2014/main" id="{DA1442CB-2A09-27BF-2D4F-D18359279137}"/>
              </a:ext>
            </a:extLst>
          </p:cNvPr>
          <p:cNvSpPr/>
          <p:nvPr/>
        </p:nvSpPr>
        <p:spPr>
          <a:xfrm>
            <a:off x="228600" y="179614"/>
            <a:ext cx="11740243"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220049D-E1B0-17D2-269A-3D9CDEDB88A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4E5F9E9-428A-CE3D-B37C-F6D84F50219B}"/>
              </a:ext>
            </a:extLst>
          </p:cNvPr>
          <p:cNvSpPr>
            <a:spLocks noGrp="1"/>
          </p:cNvSpPr>
          <p:nvPr>
            <p:ph type="ctrTitle"/>
          </p:nvPr>
        </p:nvSpPr>
        <p:spPr>
          <a:xfrm>
            <a:off x="1524000" y="-1280448"/>
            <a:ext cx="9144000" cy="921925"/>
          </a:xfrm>
        </p:spPr>
        <p:txBody>
          <a:bodyPr/>
          <a:lstStyle/>
          <a:p>
            <a:r>
              <a:rPr lang="en-US" dirty="0"/>
              <a:t>Prehistoric time period</a:t>
            </a:r>
          </a:p>
        </p:txBody>
      </p:sp>
      <p:sp>
        <p:nvSpPr>
          <p:cNvPr id="8" name="Text ">
            <a:extLst>
              <a:ext uri="{FF2B5EF4-FFF2-40B4-BE49-F238E27FC236}">
                <a16:creationId xmlns:a16="http://schemas.microsoft.com/office/drawing/2014/main" id="{132B6996-C2EB-CCF7-A688-4D19C7FA44D3}"/>
              </a:ext>
            </a:extLst>
          </p:cNvPr>
          <p:cNvSpPr txBox="1"/>
          <p:nvPr/>
        </p:nvSpPr>
        <p:spPr>
          <a:xfrm>
            <a:off x="555554" y="768160"/>
            <a:ext cx="10069604" cy="515526"/>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Prehistoric is the time period before “history was written down.”</a:t>
            </a:r>
          </a:p>
        </p:txBody>
      </p:sp>
      <p:pic>
        <p:nvPicPr>
          <p:cNvPr id="15" name="Logo">
            <a:extLst>
              <a:ext uri="{FF2B5EF4-FFF2-40B4-BE49-F238E27FC236}">
                <a16:creationId xmlns:a16="http://schemas.microsoft.com/office/drawing/2014/main" id="{5AF3017C-28BD-E6AF-171C-A129DE8FF4D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02414"/>
            <a:ext cx="1523999" cy="1415128"/>
          </a:xfrm>
          <a:prstGeom prst="rect">
            <a:avLst/>
          </a:prstGeom>
        </p:spPr>
      </p:pic>
      <p:sp>
        <p:nvSpPr>
          <p:cNvPr id="12" name="Text ">
            <a:extLst>
              <a:ext uri="{FF2B5EF4-FFF2-40B4-BE49-F238E27FC236}">
                <a16:creationId xmlns:a16="http://schemas.microsoft.com/office/drawing/2014/main" id="{89A3B525-F7AD-E597-E90E-8E172D9993DD}"/>
              </a:ext>
            </a:extLst>
          </p:cNvPr>
          <p:cNvSpPr txBox="1"/>
          <p:nvPr/>
        </p:nvSpPr>
        <p:spPr>
          <a:xfrm>
            <a:off x="598396" y="1762960"/>
            <a:ext cx="9250107"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It includes the Stone Age, Bronze Age, and Iron Age. We don’t have books from this time, but we have clues from artefacts and archaeological sites. Using these sources, archaeologists help us piece together what life was like thousands of years ago.</a:t>
            </a:r>
          </a:p>
        </p:txBody>
      </p:sp>
      <p:pic>
        <p:nvPicPr>
          <p:cNvPr id="10" name="Picture 9" descr="Magnifying glass">
            <a:extLst>
              <a:ext uri="{FF2B5EF4-FFF2-40B4-BE49-F238E27FC236}">
                <a16:creationId xmlns:a16="http://schemas.microsoft.com/office/drawing/2014/main" id="{CEC6A502-3743-B0B8-D68A-0A30FAE173E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88929" y="1568823"/>
            <a:ext cx="2382233" cy="3143224"/>
          </a:xfrm>
          <a:prstGeom prst="rect">
            <a:avLst/>
          </a:prstGeom>
        </p:spPr>
      </p:pic>
      <p:pic>
        <p:nvPicPr>
          <p:cNvPr id="3" name="Picture 2" descr="A timeline of the Stone Age. &#10;&#10;The Palaeolithic (900,000 BC to 10,000 BC)&#10;&#10;The Mesolithic (10,000 BC to 4,000 BC)&#10;&#10;The Neolithic (4,000 BC to 2,000 BC)">
            <a:extLst>
              <a:ext uri="{FF2B5EF4-FFF2-40B4-BE49-F238E27FC236}">
                <a16:creationId xmlns:a16="http://schemas.microsoft.com/office/drawing/2014/main" id="{780202B0-7707-4770-1762-96552F4BE27B}"/>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281" y="4268733"/>
            <a:ext cx="12193280" cy="2113005"/>
          </a:xfrm>
          <a:prstGeom prst="rect">
            <a:avLst/>
          </a:prstGeom>
        </p:spPr>
      </p:pic>
    </p:spTree>
    <p:extLst>
      <p:ext uri="{BB962C8B-B14F-4D97-AF65-F5344CB8AC3E}">
        <p14:creationId xmlns:p14="http://schemas.microsoft.com/office/powerpoint/2010/main" val="30564495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000" fill="hold"/>
                                        <p:tgtEl>
                                          <p:spTgt spid="10"/>
                                        </p:tgtEl>
                                        <p:attrNameLst>
                                          <p:attrName>ppt_x</p:attrName>
                                        </p:attrNameLst>
                                      </p:cBhvr>
                                      <p:tavLst>
                                        <p:tav tm="0">
                                          <p:val>
                                            <p:strVal val="1+#ppt_w/2"/>
                                          </p:val>
                                        </p:tav>
                                        <p:tav tm="100000">
                                          <p:val>
                                            <p:strVal val="#ppt_x"/>
                                          </p:val>
                                        </p:tav>
                                      </p:tavLst>
                                    </p:anim>
                                    <p:anim calcmode="lin" valueType="num">
                                      <p:cBhvr additive="base">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19D415B-2B4D-D101-8537-23DBC3A60EF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0947E96-4579-7321-7B9E-D94472219350}"/>
              </a:ext>
            </a:extLst>
          </p:cNvPr>
          <p:cNvSpPr>
            <a:spLocks noGrp="1"/>
          </p:cNvSpPr>
          <p:nvPr>
            <p:ph type="ctrTitle"/>
          </p:nvPr>
        </p:nvSpPr>
        <p:spPr>
          <a:xfrm>
            <a:off x="1524000" y="-1280448"/>
            <a:ext cx="9144000" cy="921925"/>
          </a:xfrm>
        </p:spPr>
        <p:txBody>
          <a:bodyPr/>
          <a:lstStyle/>
          <a:p>
            <a:r>
              <a:rPr lang="en-US" dirty="0"/>
              <a:t>Mesolithic encampments</a:t>
            </a:r>
          </a:p>
        </p:txBody>
      </p:sp>
      <p:sp>
        <p:nvSpPr>
          <p:cNvPr id="11" name="Slide Question">
            <a:extLst>
              <a:ext uri="{FF2B5EF4-FFF2-40B4-BE49-F238E27FC236}">
                <a16:creationId xmlns:a16="http://schemas.microsoft.com/office/drawing/2014/main" id="{A1B9B846-7C04-2922-5C8E-09FF8BDFAD08}"/>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can we find for hunter-gathers?</a:t>
            </a:r>
          </a:p>
        </p:txBody>
      </p:sp>
      <p:sp>
        <p:nvSpPr>
          <p:cNvPr id="7" name="Title">
            <a:extLst>
              <a:ext uri="{FF2B5EF4-FFF2-40B4-BE49-F238E27FC236}">
                <a16:creationId xmlns:a16="http://schemas.microsoft.com/office/drawing/2014/main" id="{7BCE5C8E-7327-6A40-0EA9-C657A2CDFC6A}"/>
              </a:ext>
            </a:extLst>
          </p:cNvPr>
          <p:cNvSpPr txBox="1">
            <a:spLocks/>
          </p:cNvSpPr>
          <p:nvPr/>
        </p:nvSpPr>
        <p:spPr>
          <a:xfrm>
            <a:off x="379969" y="0"/>
            <a:ext cx="5041117" cy="17314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300" dirty="0">
                <a:ln w="12700">
                  <a:noFill/>
                </a:ln>
                <a:latin typeface="Superclarendon Rg"/>
              </a:rPr>
              <a:t>Mesolithic Encampments</a:t>
            </a:r>
            <a:endParaRPr lang="en-GB" sz="4300" dirty="0">
              <a:ln w="12700">
                <a:noFill/>
              </a:ln>
              <a:latin typeface="Superclarendon Rg" panose="02060605060000020003" pitchFamily="18" charset="77"/>
            </a:endParaRPr>
          </a:p>
        </p:txBody>
      </p:sp>
      <p:sp>
        <p:nvSpPr>
          <p:cNvPr id="8" name="Text ">
            <a:extLst>
              <a:ext uri="{FF2B5EF4-FFF2-40B4-BE49-F238E27FC236}">
                <a16:creationId xmlns:a16="http://schemas.microsoft.com/office/drawing/2014/main" id="{740EC000-30A9-3501-EC96-620BE563F1BF}"/>
              </a:ext>
            </a:extLst>
          </p:cNvPr>
          <p:cNvSpPr txBox="1"/>
          <p:nvPr/>
        </p:nvSpPr>
        <p:spPr>
          <a:xfrm>
            <a:off x="496476" y="1756472"/>
            <a:ext cx="4287795" cy="276806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Hunting and gathering was an important part of daily life in the Mesolithic. Evidence suggests that people were nomadic – they moved from place to place.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Encampments needed to be easy to pack up and move so that people could follow the herds of animals and find seasonal plants to eat.</a:t>
            </a:r>
          </a:p>
        </p:txBody>
      </p:sp>
      <p:pic>
        <p:nvPicPr>
          <p:cNvPr id="15" name="Logo">
            <a:extLst>
              <a:ext uri="{FF2B5EF4-FFF2-40B4-BE49-F238E27FC236}">
                <a16:creationId xmlns:a16="http://schemas.microsoft.com/office/drawing/2014/main" id="{D7B2AE40-141B-6B9E-DC0E-98263CA8C7D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3093"/>
            <a:ext cx="1523999" cy="1415128"/>
          </a:xfrm>
          <a:prstGeom prst="rect">
            <a:avLst/>
          </a:prstGeom>
        </p:spPr>
      </p:pic>
      <p:pic>
        <p:nvPicPr>
          <p:cNvPr id="13" name="Picture 12" descr="A timeline of the Stone Age. &#10;&#10;The Palaeolithic (900,000 BC to 10,000 BC)&#10;&#10;The Mesolithic (10,000 BC to 4,000 BC)&#10;&#10;The Neolithic (4,000 BC to 2,000 BC)&#10;&#10;The Mesolithic is highlighted. ">
            <a:extLst>
              <a:ext uri="{FF2B5EF4-FFF2-40B4-BE49-F238E27FC236}">
                <a16:creationId xmlns:a16="http://schemas.microsoft.com/office/drawing/2014/main" id="{E6F62EA8-A4FC-5C98-C109-C72E64EBD12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4549571"/>
            <a:ext cx="12192000" cy="1832167"/>
          </a:xfrm>
          <a:prstGeom prst="rect">
            <a:avLst/>
          </a:prstGeom>
        </p:spPr>
      </p:pic>
      <p:sp>
        <p:nvSpPr>
          <p:cNvPr id="9" name="Rectangle 8" descr="A drawing of what stone age encampment might have looked. There are 3 tents around a fire in the woods. There is a man going hunting, someone preparing fish, someone making food with the help of s child, and someone fishing.">
            <a:extLst>
              <a:ext uri="{FF2B5EF4-FFF2-40B4-BE49-F238E27FC236}">
                <a16:creationId xmlns:a16="http://schemas.microsoft.com/office/drawing/2014/main" id="{EC2D23C0-5CA7-E6AB-2C94-4D652209C0BB}"/>
              </a:ext>
            </a:extLst>
          </p:cNvPr>
          <p:cNvSpPr/>
          <p:nvPr/>
        </p:nvSpPr>
        <p:spPr>
          <a:xfrm>
            <a:off x="4327071" y="179614"/>
            <a:ext cx="7641772"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74101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2" presetClass="entr" presetSubtype="8" accel="50000" decel="5000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500" fill="hold"/>
                                        <p:tgtEl>
                                          <p:spTgt spid="13"/>
                                        </p:tgtEl>
                                        <p:attrNameLst>
                                          <p:attrName>ppt_x</p:attrName>
                                        </p:attrNameLst>
                                      </p:cBhvr>
                                      <p:tavLst>
                                        <p:tav tm="0">
                                          <p:val>
                                            <p:strVal val="0-#ppt_w/2"/>
                                          </p:val>
                                        </p:tav>
                                        <p:tav tm="100000">
                                          <p:val>
                                            <p:strVal val="#ppt_x"/>
                                          </p:val>
                                        </p:tav>
                                      </p:tavLst>
                                    </p:anim>
                                    <p:anim calcmode="lin" valueType="num">
                                      <p:cBhvr additive="base">
                                        <p:cTn id="20"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FE5B531-2424-1C00-23B7-0987A3A73FA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9B7A93C-DF60-AEF0-EE80-BC0C464CFF6F}"/>
              </a:ext>
            </a:extLst>
          </p:cNvPr>
          <p:cNvSpPr>
            <a:spLocks noGrp="1"/>
          </p:cNvSpPr>
          <p:nvPr>
            <p:ph type="ctrTitle"/>
          </p:nvPr>
        </p:nvSpPr>
        <p:spPr>
          <a:xfrm>
            <a:off x="1524000" y="-1280448"/>
            <a:ext cx="9144000" cy="921925"/>
          </a:xfrm>
        </p:spPr>
        <p:txBody>
          <a:bodyPr/>
          <a:lstStyle/>
          <a:p>
            <a:r>
              <a:rPr lang="en-US" dirty="0"/>
              <a:t>Mesolithic Barrow</a:t>
            </a:r>
          </a:p>
        </p:txBody>
      </p:sp>
      <p:sp>
        <p:nvSpPr>
          <p:cNvPr id="11" name="Slide Question">
            <a:extLst>
              <a:ext uri="{FF2B5EF4-FFF2-40B4-BE49-F238E27FC236}">
                <a16:creationId xmlns:a16="http://schemas.microsoft.com/office/drawing/2014/main" id="{10E72806-472A-891D-1656-D3B4C9AC9DC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What evidence can we find for hunter-gathers?</a:t>
            </a:r>
          </a:p>
        </p:txBody>
      </p:sp>
      <p:sp>
        <p:nvSpPr>
          <p:cNvPr id="7" name="Title">
            <a:extLst>
              <a:ext uri="{FF2B5EF4-FFF2-40B4-BE49-F238E27FC236}">
                <a16:creationId xmlns:a16="http://schemas.microsoft.com/office/drawing/2014/main" id="{440FDBCC-B4BB-E8BB-EE52-CCE912CE415D}"/>
              </a:ext>
            </a:extLst>
          </p:cNvPr>
          <p:cNvSpPr txBox="1">
            <a:spLocks/>
          </p:cNvSpPr>
          <p:nvPr/>
        </p:nvSpPr>
        <p:spPr>
          <a:xfrm>
            <a:off x="494269" y="543953"/>
            <a:ext cx="3685845" cy="12341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GB" sz="4400" dirty="0">
                <a:ln w="12700">
                  <a:noFill/>
                </a:ln>
                <a:latin typeface="Superclarendon Rg" panose="02060605060000020003" pitchFamily="18" charset="77"/>
              </a:rPr>
              <a:t>Mesolithic Barrow</a:t>
            </a:r>
          </a:p>
        </p:txBody>
      </p:sp>
      <p:sp>
        <p:nvSpPr>
          <p:cNvPr id="13" name="Text ">
            <a:extLst>
              <a:ext uri="{FF2B5EF4-FFF2-40B4-BE49-F238E27FC236}">
                <a16:creationId xmlns:a16="http://schemas.microsoft.com/office/drawing/2014/main" id="{853FA99E-FA7D-35B0-B6C7-CB12CDF40809}"/>
              </a:ext>
            </a:extLst>
          </p:cNvPr>
          <p:cNvSpPr txBox="1"/>
          <p:nvPr/>
        </p:nvSpPr>
        <p:spPr>
          <a:xfrm>
            <a:off x="435431" y="1938219"/>
            <a:ext cx="2487384"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Mesolithic hunter gatherers made tools from bone, flint and other types of stone. </a:t>
            </a:r>
          </a:p>
        </p:txBody>
      </p:sp>
      <p:pic>
        <p:nvPicPr>
          <p:cNvPr id="12" name="Picture 11" descr="A stone mace head.">
            <a:extLst>
              <a:ext uri="{FF2B5EF4-FFF2-40B4-BE49-F238E27FC236}">
                <a16:creationId xmlns:a16="http://schemas.microsoft.com/office/drawing/2014/main" id="{1F51565A-0F34-D0C3-2467-D0481C72D9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7072512">
            <a:off x="2035255" y="1729708"/>
            <a:ext cx="3059636" cy="2122713"/>
          </a:xfrm>
          <a:prstGeom prst="rect">
            <a:avLst/>
          </a:prstGeom>
        </p:spPr>
      </p:pic>
      <p:sp>
        <p:nvSpPr>
          <p:cNvPr id="8" name="Text ">
            <a:extLst>
              <a:ext uri="{FF2B5EF4-FFF2-40B4-BE49-F238E27FC236}">
                <a16:creationId xmlns:a16="http://schemas.microsoft.com/office/drawing/2014/main" id="{0E593975-0E7C-BD83-406B-F4F5A685E997}"/>
              </a:ext>
            </a:extLst>
          </p:cNvPr>
          <p:cNvSpPr txBox="1"/>
          <p:nvPr/>
        </p:nvSpPr>
        <p:spPr>
          <a:xfrm>
            <a:off x="435429" y="4066935"/>
            <a:ext cx="4386943" cy="1908215"/>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Several scatters of Mesolithic tools have been found across what is now Barrow-in-Furness, including a perforated pebble mace head found in </a:t>
            </a:r>
            <a:r>
              <a:rPr lang="en-GB" sz="1600" dirty="0" err="1">
                <a:latin typeface="Linkpen 17a Print" panose="03050602060000000000" pitchFamily="66" charset="77"/>
              </a:rPr>
              <a:t>Croslands</a:t>
            </a:r>
            <a:r>
              <a:rPr lang="en-GB" sz="1600" dirty="0">
                <a:latin typeface="Linkpen 17a Print" panose="03050602060000000000" pitchFamily="66" charset="77"/>
              </a:rPr>
              <a:t> Park. </a:t>
            </a:r>
          </a:p>
        </p:txBody>
      </p:sp>
      <p:pic>
        <p:nvPicPr>
          <p:cNvPr id="9" name="Picture 8" descr="A map of Barrow-in-Furness, the A590 and A5087 are marked on there, as is Crosland Park.">
            <a:extLst>
              <a:ext uri="{FF2B5EF4-FFF2-40B4-BE49-F238E27FC236}">
                <a16:creationId xmlns:a16="http://schemas.microsoft.com/office/drawing/2014/main" id="{0E1D223E-445A-6795-55CB-B539D42A5A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2372" y="420036"/>
            <a:ext cx="6978774" cy="6017927"/>
          </a:xfrm>
          <a:prstGeom prst="rect">
            <a:avLst/>
          </a:prstGeom>
        </p:spPr>
      </p:pic>
      <p:pic>
        <p:nvPicPr>
          <p:cNvPr id="15" name="Logo">
            <a:extLst>
              <a:ext uri="{FF2B5EF4-FFF2-40B4-BE49-F238E27FC236}">
                <a16:creationId xmlns:a16="http://schemas.microsoft.com/office/drawing/2014/main" id="{29F2BE5F-3938-4A74-C575-8BA54175939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2595372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379D9CF-DA77-4BC9-BAFA-36CC77BF2BB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CB0CEBF-09D3-651A-0E1E-31049B562056}"/>
              </a:ext>
            </a:extLst>
          </p:cNvPr>
          <p:cNvSpPr>
            <a:spLocks noGrp="1"/>
          </p:cNvSpPr>
          <p:nvPr>
            <p:ph type="ctrTitle"/>
          </p:nvPr>
        </p:nvSpPr>
        <p:spPr>
          <a:xfrm>
            <a:off x="1524000" y="-1280448"/>
            <a:ext cx="9144000" cy="921925"/>
          </a:xfrm>
        </p:spPr>
        <p:txBody>
          <a:bodyPr/>
          <a:lstStyle/>
          <a:p>
            <a:r>
              <a:rPr lang="en-US" dirty="0"/>
              <a:t>Neolithic tools</a:t>
            </a:r>
          </a:p>
        </p:txBody>
      </p:sp>
      <p:sp>
        <p:nvSpPr>
          <p:cNvPr id="11" name="Slide Question">
            <a:extLst>
              <a:ext uri="{FF2B5EF4-FFF2-40B4-BE49-F238E27FC236}">
                <a16:creationId xmlns:a16="http://schemas.microsoft.com/office/drawing/2014/main" id="{AA599F6A-6590-5C98-0B41-14C608CED93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Were people in the Neolithic the first farmers?</a:t>
            </a:r>
          </a:p>
        </p:txBody>
      </p:sp>
      <p:sp>
        <p:nvSpPr>
          <p:cNvPr id="7" name="Title">
            <a:extLst>
              <a:ext uri="{FF2B5EF4-FFF2-40B4-BE49-F238E27FC236}">
                <a16:creationId xmlns:a16="http://schemas.microsoft.com/office/drawing/2014/main" id="{FCCC987F-D27E-E66D-FC07-FE10EA3D1AED}"/>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Neolithic Tools</a:t>
            </a:r>
          </a:p>
        </p:txBody>
      </p:sp>
      <p:pic>
        <p:nvPicPr>
          <p:cNvPr id="15" name="Logo">
            <a:extLst>
              <a:ext uri="{FF2B5EF4-FFF2-40B4-BE49-F238E27FC236}">
                <a16:creationId xmlns:a16="http://schemas.microsoft.com/office/drawing/2014/main" id="{8EFD8571-4BFF-AAFD-A554-9C6ED1CFF1A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130025"/>
            <a:ext cx="1523999" cy="1415128"/>
          </a:xfrm>
          <a:prstGeom prst="rect">
            <a:avLst/>
          </a:prstGeom>
        </p:spPr>
      </p:pic>
      <p:pic>
        <p:nvPicPr>
          <p:cNvPr id="6" name="Picture 5" descr="A drawing of a stone axehead tied to a wooden stick.">
            <a:extLst>
              <a:ext uri="{FF2B5EF4-FFF2-40B4-BE49-F238E27FC236}">
                <a16:creationId xmlns:a16="http://schemas.microsoft.com/office/drawing/2014/main" id="{72BB9700-33E1-E0BC-83A7-CD85950F31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0347921">
            <a:off x="782936" y="1022531"/>
            <a:ext cx="1318837" cy="3684075"/>
          </a:xfrm>
          <a:prstGeom prst="rect">
            <a:avLst/>
          </a:prstGeom>
        </p:spPr>
      </p:pic>
      <p:sp>
        <p:nvSpPr>
          <p:cNvPr id="8" name="Text ">
            <a:extLst>
              <a:ext uri="{FF2B5EF4-FFF2-40B4-BE49-F238E27FC236}">
                <a16:creationId xmlns:a16="http://schemas.microsoft.com/office/drawing/2014/main" id="{30CCB9DB-64C1-5B1C-0B08-0D03930C4854}"/>
              </a:ext>
            </a:extLst>
          </p:cNvPr>
          <p:cNvSpPr txBox="1"/>
          <p:nvPr/>
        </p:nvSpPr>
        <p:spPr>
          <a:xfrm>
            <a:off x="1601748" y="1245687"/>
            <a:ext cx="7778357"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During the Neolithic period people began to farm the land and keep/domesticate animals. They also developed new types of stone tools. Several examples of stone axes have been found around Barrow, such as at the </a:t>
            </a:r>
            <a:r>
              <a:rPr lang="en-GB" sz="1500" dirty="0" err="1">
                <a:latin typeface="Linkpen 17a Print" panose="03050602060000000000" pitchFamily="66" charset="77"/>
              </a:rPr>
              <a:t>Walney</a:t>
            </a:r>
            <a:r>
              <a:rPr lang="en-GB" sz="1500" dirty="0">
                <a:latin typeface="Linkpen 17a Print" panose="03050602060000000000" pitchFamily="66" charset="77"/>
              </a:rPr>
              <a:t> Road Brickworks.</a:t>
            </a:r>
          </a:p>
        </p:txBody>
      </p:sp>
      <p:sp>
        <p:nvSpPr>
          <p:cNvPr id="12" name="Text ">
            <a:extLst>
              <a:ext uri="{FF2B5EF4-FFF2-40B4-BE49-F238E27FC236}">
                <a16:creationId xmlns:a16="http://schemas.microsoft.com/office/drawing/2014/main" id="{6D32A9E8-B379-C545-7FBE-AAD68699E458}"/>
              </a:ext>
            </a:extLst>
          </p:cNvPr>
          <p:cNvSpPr txBox="1"/>
          <p:nvPr/>
        </p:nvSpPr>
        <p:spPr>
          <a:xfrm>
            <a:off x="2119749" y="2769088"/>
            <a:ext cx="7938656"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Some of the axes were ground or polished to produce a sharp edge and the smooth shape. We know that several of the ones found in Barrow came from a place called Langdale in the Lake District.</a:t>
            </a:r>
          </a:p>
        </p:txBody>
      </p:sp>
      <p:sp>
        <p:nvSpPr>
          <p:cNvPr id="4" name="Text yellow">
            <a:extLst>
              <a:ext uri="{FF2B5EF4-FFF2-40B4-BE49-F238E27FC236}">
                <a16:creationId xmlns:a16="http://schemas.microsoft.com/office/drawing/2014/main" id="{9D7D878C-0E73-29C7-DCCB-F94CC77B365D}"/>
              </a:ext>
            </a:extLst>
          </p:cNvPr>
          <p:cNvSpPr txBox="1"/>
          <p:nvPr/>
        </p:nvSpPr>
        <p:spPr>
          <a:xfrm>
            <a:off x="1975758" y="4004697"/>
            <a:ext cx="8474528" cy="646331"/>
          </a:xfrm>
          <a:prstGeom prst="rect">
            <a:avLst/>
          </a:prstGeom>
          <a:noFill/>
        </p:spPr>
        <p:txBody>
          <a:bodyPr wrap="square">
            <a:spAutoFit/>
          </a:bodyPr>
          <a:lstStyle/>
          <a:p>
            <a:pPr algn="ctr"/>
            <a:r>
              <a:rPr lang="en-GB" dirty="0">
                <a:solidFill>
                  <a:srgbClr val="FAB721"/>
                </a:solidFill>
                <a:latin typeface="Superclarendon Rg" panose="02000505080000020003" pitchFamily="2" charset="77"/>
              </a:rPr>
              <a:t>Stone axes were traded widely across Britain, showing that Barrow’s early people were connected to other communities. </a:t>
            </a:r>
          </a:p>
        </p:txBody>
      </p:sp>
      <p:pic>
        <p:nvPicPr>
          <p:cNvPr id="9" name="Picture 8" descr="Archeologist character.">
            <a:extLst>
              <a:ext uri="{FF2B5EF4-FFF2-40B4-BE49-F238E27FC236}">
                <a16:creationId xmlns:a16="http://schemas.microsoft.com/office/drawing/2014/main" id="{0D85D36E-C0C2-D61D-BC5E-AF246DE40DF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622720" y="987867"/>
            <a:ext cx="2184592" cy="4391251"/>
          </a:xfrm>
          <a:prstGeom prst="rect">
            <a:avLst/>
          </a:prstGeom>
        </p:spPr>
      </p:pic>
      <p:pic>
        <p:nvPicPr>
          <p:cNvPr id="10" name="Picture 9" descr="A timeline of the Stone Age. &#10;&#10;The Palaeolithic (900,000 BC to 10,000 BC)&#10;&#10;The Mesolithic (10,000 BC to 4,000 BC)&#10;&#10;The Neolithic (4,000 BC to 2,000 BC)&#10;&#10;The Neolithic is highlighted. ">
            <a:extLst>
              <a:ext uri="{FF2B5EF4-FFF2-40B4-BE49-F238E27FC236}">
                <a16:creationId xmlns:a16="http://schemas.microsoft.com/office/drawing/2014/main" id="{931344C7-64B8-0211-645B-9D0BC9750E46}"/>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4681705"/>
            <a:ext cx="12193280" cy="1807205"/>
          </a:xfrm>
          <a:prstGeom prst="rect">
            <a:avLst/>
          </a:prstGeom>
        </p:spPr>
      </p:pic>
    </p:spTree>
    <p:extLst>
      <p:ext uri="{BB962C8B-B14F-4D97-AF65-F5344CB8AC3E}">
        <p14:creationId xmlns:p14="http://schemas.microsoft.com/office/powerpoint/2010/main" val="20410532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decel="5000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1+#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2" grpId="0" build="allAtOnce"/>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AE835729-8222-0DE9-F39E-4719E3BF6D3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C1CBCD2-EF31-5D1A-117A-9DB9A7358B90}"/>
              </a:ext>
            </a:extLst>
          </p:cNvPr>
          <p:cNvSpPr>
            <a:spLocks noGrp="1"/>
          </p:cNvSpPr>
          <p:nvPr>
            <p:ph type="ctrTitle"/>
          </p:nvPr>
        </p:nvSpPr>
        <p:spPr>
          <a:xfrm>
            <a:off x="1524000" y="-1280448"/>
            <a:ext cx="9144000" cy="921925"/>
          </a:xfrm>
        </p:spPr>
        <p:txBody>
          <a:bodyPr/>
          <a:lstStyle/>
          <a:p>
            <a:r>
              <a:rPr lang="en-US" dirty="0"/>
              <a:t>The Langdales</a:t>
            </a:r>
          </a:p>
        </p:txBody>
      </p:sp>
      <p:sp>
        <p:nvSpPr>
          <p:cNvPr id="11" name="Slide Question">
            <a:extLst>
              <a:ext uri="{FF2B5EF4-FFF2-40B4-BE49-F238E27FC236}">
                <a16:creationId xmlns:a16="http://schemas.microsoft.com/office/drawing/2014/main" id="{95438C8C-F580-D8DC-E500-242FC63DB79C}"/>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Was the Bronze Age just about Bronze?</a:t>
            </a:r>
          </a:p>
        </p:txBody>
      </p:sp>
      <p:sp>
        <p:nvSpPr>
          <p:cNvPr id="2" name="Rectangle 1" descr="A photograph of a quarry.">
            <a:extLst>
              <a:ext uri="{FF2B5EF4-FFF2-40B4-BE49-F238E27FC236}">
                <a16:creationId xmlns:a16="http://schemas.microsoft.com/office/drawing/2014/main" id="{90D1B480-DA24-12E7-40DD-F57FB8084B87}"/>
              </a:ext>
            </a:extLst>
          </p:cNvPr>
          <p:cNvSpPr/>
          <p:nvPr/>
        </p:nvSpPr>
        <p:spPr>
          <a:xfrm>
            <a:off x="185377" y="179614"/>
            <a:ext cx="4386623" cy="649877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
            <a:extLst>
              <a:ext uri="{FF2B5EF4-FFF2-40B4-BE49-F238E27FC236}">
                <a16:creationId xmlns:a16="http://schemas.microsoft.com/office/drawing/2014/main" id="{B686222B-6AE7-2715-2305-7B97D90DD750}"/>
              </a:ext>
            </a:extLst>
          </p:cNvPr>
          <p:cNvSpPr txBox="1"/>
          <p:nvPr/>
        </p:nvSpPr>
        <p:spPr>
          <a:xfrm>
            <a:off x="4811815" y="464319"/>
            <a:ext cx="6906986" cy="2966197"/>
          </a:xfrm>
          <a:prstGeom prst="rect">
            <a:avLst/>
          </a:prstGeom>
          <a:noFill/>
        </p:spPr>
        <p:txBody>
          <a:bodyPr wrap="square">
            <a:spAutoFit/>
          </a:bodyPr>
          <a:lstStyle/>
          <a:p>
            <a:pPr>
              <a:lnSpc>
                <a:spcPct val="150000"/>
              </a:lnSpc>
            </a:pPr>
            <a:r>
              <a:rPr lang="en-GB" dirty="0">
                <a:latin typeface="Linkpen 17a Print" panose="03050602060000000000" pitchFamily="66" charset="77"/>
              </a:rPr>
              <a:t>The Langdales are hills and mountains in the Lake District. Here, evidence of Neolithic stone quarries, known as axe factories has been found.</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Thousands of polished stone axe heads have been found here. The stone they are made of is a distinctive green colour.</a:t>
            </a:r>
          </a:p>
        </p:txBody>
      </p:sp>
      <p:pic>
        <p:nvPicPr>
          <p:cNvPr id="9" name="Picture 8" descr="A line of three pieces of rock being measures in centimetres.">
            <a:extLst>
              <a:ext uri="{FF2B5EF4-FFF2-40B4-BE49-F238E27FC236}">
                <a16:creationId xmlns:a16="http://schemas.microsoft.com/office/drawing/2014/main" id="{1B134AC4-4824-D077-C058-C788B730A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6781" y="4001513"/>
            <a:ext cx="2725503" cy="2392168"/>
          </a:xfrm>
          <a:prstGeom prst="rect">
            <a:avLst/>
          </a:prstGeom>
        </p:spPr>
      </p:pic>
      <p:sp>
        <p:nvSpPr>
          <p:cNvPr id="10" name="Text ">
            <a:extLst>
              <a:ext uri="{FF2B5EF4-FFF2-40B4-BE49-F238E27FC236}">
                <a16:creationId xmlns:a16="http://schemas.microsoft.com/office/drawing/2014/main" id="{604E3D43-E337-7B7B-698F-9DF71F07A7E3}"/>
              </a:ext>
            </a:extLst>
          </p:cNvPr>
          <p:cNvSpPr txBox="1"/>
          <p:nvPr/>
        </p:nvSpPr>
        <p:spPr>
          <a:xfrm>
            <a:off x="7620000" y="3598296"/>
            <a:ext cx="4185137" cy="2550698"/>
          </a:xfrm>
          <a:prstGeom prst="rect">
            <a:avLst/>
          </a:prstGeom>
          <a:noFill/>
        </p:spPr>
        <p:txBody>
          <a:bodyPr wrap="square">
            <a:spAutoFit/>
          </a:bodyPr>
          <a:lstStyle/>
          <a:p>
            <a:pPr>
              <a:lnSpc>
                <a:spcPct val="150000"/>
              </a:lnSpc>
            </a:pPr>
            <a:r>
              <a:rPr lang="en-GB" dirty="0">
                <a:latin typeface="Linkpen 17a Print" panose="03050602060000000000" pitchFamily="66" charset="77"/>
              </a:rPr>
              <a:t>The axes have been found across the UK. Archaeologists think they were used not only as tools or weapons but for ceremonial or ritual purposes.</a:t>
            </a:r>
          </a:p>
        </p:txBody>
      </p:sp>
      <p:pic>
        <p:nvPicPr>
          <p:cNvPr id="15" name="Logo">
            <a:extLst>
              <a:ext uri="{FF2B5EF4-FFF2-40B4-BE49-F238E27FC236}">
                <a16:creationId xmlns:a16="http://schemas.microsoft.com/office/drawing/2014/main" id="{ADFC7B16-3993-D7AC-42DA-BFF534ED1F3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68000" y="5441430"/>
            <a:ext cx="1523999" cy="1415128"/>
          </a:xfrm>
          <a:prstGeom prst="rect">
            <a:avLst/>
          </a:prstGeom>
        </p:spPr>
      </p:pic>
    </p:spTree>
    <p:extLst>
      <p:ext uri="{BB962C8B-B14F-4D97-AF65-F5344CB8AC3E}">
        <p14:creationId xmlns:p14="http://schemas.microsoft.com/office/powerpoint/2010/main" val="16837062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fade">
                                      <p:cBhvr>
                                        <p:cTn id="10" dur="500"/>
                                        <p:tgtEl>
                                          <p:spTgt spid="8">
                                            <p:txEl>
                                              <p:pRg st="2" end="2"/>
                                            </p:txEl>
                                          </p:spTgt>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0">
                                            <p:txEl>
                                              <p:pRg st="0" end="0"/>
                                            </p:txEl>
                                          </p:spTgt>
                                        </p:tgtEl>
                                        <p:attrNameLst>
                                          <p:attrName>style.visibility</p:attrName>
                                        </p:attrNameLst>
                                      </p:cBhvr>
                                      <p:to>
                                        <p:strVal val="visible"/>
                                      </p:to>
                                    </p:set>
                                    <p:animEffect transition="in" filter="fade">
                                      <p:cBhvr>
                                        <p:cTn id="14" dur="500"/>
                                        <p:tgtEl>
                                          <p:spTgt spid="10">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P spid="10"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04ECB9-5F97-6F5E-76D2-6784CF52675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3895ED9-7C46-1B9D-8465-DD7DB7536B43}"/>
              </a:ext>
            </a:extLst>
          </p:cNvPr>
          <p:cNvSpPr>
            <a:spLocks noGrp="1"/>
          </p:cNvSpPr>
          <p:nvPr>
            <p:ph type="ctrTitle"/>
          </p:nvPr>
        </p:nvSpPr>
        <p:spPr>
          <a:xfrm>
            <a:off x="1524000" y="-1280448"/>
            <a:ext cx="9144000" cy="921925"/>
          </a:xfrm>
        </p:spPr>
        <p:txBody>
          <a:bodyPr/>
          <a:lstStyle/>
          <a:p>
            <a:r>
              <a:rPr lang="en-US" dirty="0"/>
              <a:t>Stainton Quarry</a:t>
            </a:r>
          </a:p>
        </p:txBody>
      </p:sp>
      <p:sp>
        <p:nvSpPr>
          <p:cNvPr id="7" name="Title">
            <a:extLst>
              <a:ext uri="{FF2B5EF4-FFF2-40B4-BE49-F238E27FC236}">
                <a16:creationId xmlns:a16="http://schemas.microsoft.com/office/drawing/2014/main" id="{09AECDB3-B5BE-04C7-88E9-5284DAC91430}"/>
              </a:ext>
            </a:extLst>
          </p:cNvPr>
          <p:cNvSpPr txBox="1">
            <a:spLocks/>
          </p:cNvSpPr>
          <p:nvPr/>
        </p:nvSpPr>
        <p:spPr>
          <a:xfrm>
            <a:off x="494268" y="270441"/>
            <a:ext cx="95993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Stainton Quarry: Neolithic in Focus</a:t>
            </a:r>
          </a:p>
        </p:txBody>
      </p:sp>
      <p:pic>
        <p:nvPicPr>
          <p:cNvPr id="15" name="Logo">
            <a:extLst>
              <a:ext uri="{FF2B5EF4-FFF2-40B4-BE49-F238E27FC236}">
                <a16:creationId xmlns:a16="http://schemas.microsoft.com/office/drawing/2014/main" id="{8A7B3834-F581-8843-B528-5A015131A63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68000" y="-81935"/>
            <a:ext cx="1523999" cy="1415128"/>
          </a:xfrm>
          <a:prstGeom prst="rect">
            <a:avLst/>
          </a:prstGeom>
        </p:spPr>
      </p:pic>
      <p:sp>
        <p:nvSpPr>
          <p:cNvPr id="8" name="Text ">
            <a:extLst>
              <a:ext uri="{FF2B5EF4-FFF2-40B4-BE49-F238E27FC236}">
                <a16:creationId xmlns:a16="http://schemas.microsoft.com/office/drawing/2014/main" id="{68496AF0-03BB-0DFD-11F9-56C3435BABA9}"/>
              </a:ext>
            </a:extLst>
          </p:cNvPr>
          <p:cNvSpPr txBox="1"/>
          <p:nvPr/>
        </p:nvSpPr>
        <p:spPr>
          <a:xfrm>
            <a:off x="650065" y="1244334"/>
            <a:ext cx="4858782" cy="4778231"/>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As well as the remains of two deliberately broken polished stone axes, archaeologists found other evidence of Neolithic life.</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They found lots of pieces of pottery from a type of Neolithic bowl called a Carinated Bowl. It might be the largest collection ever discovered in Cumbria!</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Scientists discovered dairy fats on some of them, providing the first proof that people in the area used dairy products, such as milk and butter. during the Early Neolithic period.</a:t>
            </a:r>
          </a:p>
          <a:p>
            <a:pPr>
              <a:lnSpc>
                <a:spcPct val="150000"/>
              </a:lnSpc>
            </a:pPr>
            <a:endParaRPr lang="en-GB" sz="1200" dirty="0">
              <a:latin typeface="Linkpen 17a Print" panose="03050602060000000000" pitchFamily="66" charset="77"/>
            </a:endParaRPr>
          </a:p>
          <a:p>
            <a:pPr>
              <a:lnSpc>
                <a:spcPct val="150000"/>
              </a:lnSpc>
            </a:pPr>
            <a:r>
              <a:rPr lang="en-GB" sz="1200" dirty="0">
                <a:latin typeface="Linkpen 17a Print" panose="03050602060000000000" pitchFamily="66" charset="77"/>
              </a:rPr>
              <a:t>They also found charred grain, hazelnut shells, charcoal, and burnt bone, showing a varied diet of bread, nuts and meat, along with the dairy products.</a:t>
            </a:r>
          </a:p>
        </p:txBody>
      </p:sp>
      <p:pic>
        <p:nvPicPr>
          <p:cNvPr id="18" name="Picture 17" descr="A map of Barrow-in-Furness marking out the locations where pottery was found, the main one is marked Stainton Quarry near the top of the map.">
            <a:extLst>
              <a:ext uri="{FF2B5EF4-FFF2-40B4-BE49-F238E27FC236}">
                <a16:creationId xmlns:a16="http://schemas.microsoft.com/office/drawing/2014/main" id="{0527282D-1E86-8DFC-79E5-1E1F5BA144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664643" y="935705"/>
            <a:ext cx="5267815" cy="5086860"/>
          </a:xfrm>
          <a:prstGeom prst="rect">
            <a:avLst/>
          </a:prstGeom>
        </p:spPr>
      </p:pic>
      <p:pic>
        <p:nvPicPr>
          <p:cNvPr id="13" name="Picture 12" descr="Clay pots">
            <a:extLst>
              <a:ext uri="{FF2B5EF4-FFF2-40B4-BE49-F238E27FC236}">
                <a16:creationId xmlns:a16="http://schemas.microsoft.com/office/drawing/2014/main" id="{886699E5-C1DF-6187-CFD4-DD3A766379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80870" y="3833977"/>
            <a:ext cx="2048577" cy="1865241"/>
          </a:xfrm>
          <a:prstGeom prst="rect">
            <a:avLst/>
          </a:prstGeom>
        </p:spPr>
      </p:pic>
      <p:grpSp>
        <p:nvGrpSpPr>
          <p:cNvPr id="5" name="Caption" descr="Map of Neolithic polished axes and Stainton Quarry&#10;">
            <a:extLst>
              <a:ext uri="{FF2B5EF4-FFF2-40B4-BE49-F238E27FC236}">
                <a16:creationId xmlns:a16="http://schemas.microsoft.com/office/drawing/2014/main" id="{1EF82AE9-6FC8-F026-F01C-C8EEE9847D6B}"/>
              </a:ext>
            </a:extLst>
          </p:cNvPr>
          <p:cNvGrpSpPr/>
          <p:nvPr/>
        </p:nvGrpSpPr>
        <p:grpSpPr>
          <a:xfrm>
            <a:off x="5838092" y="6022565"/>
            <a:ext cx="5859640" cy="388568"/>
            <a:chOff x="5121850" y="2440980"/>
            <a:chExt cx="5859640" cy="388568"/>
          </a:xfrm>
        </p:grpSpPr>
        <p:pic>
          <p:nvPicPr>
            <p:cNvPr id="2" name="Picture 1">
              <a:extLst>
                <a:ext uri="{FF2B5EF4-FFF2-40B4-BE49-F238E27FC236}">
                  <a16:creationId xmlns:a16="http://schemas.microsoft.com/office/drawing/2014/main" id="{1426FBE4-7A35-8D60-CFE6-79857344B34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51496221-7C51-14EA-DF01-72A6A63C1D82}"/>
                </a:ext>
              </a:extLst>
            </p:cNvPr>
            <p:cNvSpPr txBox="1"/>
            <p:nvPr/>
          </p:nvSpPr>
          <p:spPr>
            <a:xfrm>
              <a:off x="5311274" y="2440980"/>
              <a:ext cx="5670216"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Map of Neolithic polished axes and Stainton Quarry</a:t>
              </a:r>
            </a:p>
          </p:txBody>
        </p:sp>
      </p:grpSp>
    </p:spTree>
    <p:extLst>
      <p:ext uri="{BB962C8B-B14F-4D97-AF65-F5344CB8AC3E}">
        <p14:creationId xmlns:p14="http://schemas.microsoft.com/office/powerpoint/2010/main" val="76727309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animEffect transition="in" filter="fade">
                                      <p:cBhvr>
                                        <p:cTn id="23" dur="500"/>
                                        <p:tgtEl>
                                          <p:spTgt spid="8">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Effect transition="in" filter="fade">
                                      <p:cBhvr>
                                        <p:cTn id="31" dur="500"/>
                                        <p:tgtEl>
                                          <p:spTgt spid="8">
                                            <p:txEl>
                                              <p:pRg st="4" end="4"/>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6" end="6"/>
                                            </p:txEl>
                                          </p:spTgt>
                                        </p:tgtEl>
                                        <p:attrNameLst>
                                          <p:attrName>style.visibility</p:attrName>
                                        </p:attrNameLst>
                                      </p:cBhvr>
                                      <p:to>
                                        <p:strVal val="visible"/>
                                      </p:to>
                                    </p:set>
                                    <p:animEffect transition="in" filter="fade">
                                      <p:cBhvr>
                                        <p:cTn id="35" dur="5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468</TotalTime>
  <Words>1591</Words>
  <Application>Microsoft Office PowerPoint</Application>
  <PresentationFormat>Widescreen</PresentationFormat>
  <Paragraphs>148</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 Light</vt:lpstr>
      <vt:lpstr>Linkpen 17a Print</vt:lpstr>
      <vt:lpstr>Calibri</vt:lpstr>
      <vt:lpstr>Arial</vt:lpstr>
      <vt:lpstr>Superclarendon Rg</vt:lpstr>
      <vt:lpstr>Aptos</vt:lpstr>
      <vt:lpstr>Office Theme</vt:lpstr>
      <vt:lpstr>The First Settlers</vt:lpstr>
      <vt:lpstr>Questions</vt:lpstr>
      <vt:lpstr>An ever changing area</vt:lpstr>
      <vt:lpstr>Prehistoric time period</vt:lpstr>
      <vt:lpstr>Mesolithic encampments</vt:lpstr>
      <vt:lpstr>Mesolithic Barrow</vt:lpstr>
      <vt:lpstr>Neolithic tools</vt:lpstr>
      <vt:lpstr>The Langdales</vt:lpstr>
      <vt:lpstr>Stainton Quarry</vt:lpstr>
      <vt:lpstr>Holbeck park</vt:lpstr>
      <vt:lpstr>Pots</vt:lpstr>
      <vt:lpstr>The bronze age</vt:lpstr>
      <vt:lpstr>Birkrigg Stone Circle</vt:lpstr>
      <vt:lpstr>Why was Birkrigg stone circle built?</vt:lpstr>
      <vt:lpstr>Bronze age gold</vt:lpstr>
      <vt:lpstr>Skelmore heads hillfort</vt:lpstr>
      <vt:lpstr>Celtic tribes</vt:lpstr>
      <vt:lpstr>Other sites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55</cp:revision>
  <dcterms:created xsi:type="dcterms:W3CDTF">2022-12-09T08:02:53Z</dcterms:created>
  <dcterms:modified xsi:type="dcterms:W3CDTF">2025-09-23T13:46:47Z</dcterms:modified>
</cp:coreProperties>
</file>